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846" r:id="rId3"/>
    <p:sldId id="869" r:id="rId4"/>
    <p:sldId id="870" r:id="rId5"/>
    <p:sldId id="845" r:id="rId6"/>
    <p:sldId id="860" r:id="rId7"/>
    <p:sldId id="871" r:id="rId8"/>
    <p:sldId id="874" r:id="rId9"/>
    <p:sldId id="918" r:id="rId10"/>
    <p:sldId id="881" r:id="rId11"/>
    <p:sldId id="917" r:id="rId12"/>
    <p:sldId id="919" r:id="rId13"/>
    <p:sldId id="920" r:id="rId14"/>
    <p:sldId id="882" r:id="rId15"/>
    <p:sldId id="895" r:id="rId16"/>
    <p:sldId id="883" r:id="rId17"/>
    <p:sldId id="884" r:id="rId18"/>
    <p:sldId id="885" r:id="rId19"/>
    <p:sldId id="894" r:id="rId20"/>
    <p:sldId id="886" r:id="rId21"/>
    <p:sldId id="887" r:id="rId22"/>
    <p:sldId id="891" r:id="rId23"/>
    <p:sldId id="908" r:id="rId24"/>
    <p:sldId id="910" r:id="rId25"/>
    <p:sldId id="912" r:id="rId26"/>
    <p:sldId id="861" r:id="rId27"/>
    <p:sldId id="922" r:id="rId28"/>
    <p:sldId id="888" r:id="rId29"/>
    <p:sldId id="898" r:id="rId30"/>
    <p:sldId id="901" r:id="rId31"/>
    <p:sldId id="900" r:id="rId32"/>
    <p:sldId id="892" r:id="rId33"/>
    <p:sldId id="896" r:id="rId34"/>
    <p:sldId id="913" r:id="rId35"/>
    <p:sldId id="914" r:id="rId36"/>
    <p:sldId id="902" r:id="rId37"/>
    <p:sldId id="879" r:id="rId38"/>
    <p:sldId id="864" r:id="rId39"/>
    <p:sldId id="855" r:id="rId40"/>
    <p:sldId id="867" r:id="rId41"/>
    <p:sldId id="868" r:id="rId42"/>
  </p:sldIdLst>
  <p:sldSz cx="12192000" cy="6858000"/>
  <p:notesSz cx="6858000" cy="9144000"/>
  <p:custDataLst>
    <p:tags r:id="rId44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92" userDrawn="1">
          <p15:clr>
            <a:srgbClr val="A4A3A4"/>
          </p15:clr>
        </p15:guide>
        <p15:guide id="2" pos="7488" userDrawn="1">
          <p15:clr>
            <a:srgbClr val="A4A3A4"/>
          </p15:clr>
        </p15:guide>
        <p15:guide id="3" orient="horz" pos="432" userDrawn="1">
          <p15:clr>
            <a:srgbClr val="A4A3A4"/>
          </p15:clr>
        </p15:guide>
        <p15:guide id="4" orient="horz" pos="472" userDrawn="1">
          <p15:clr>
            <a:srgbClr val="A4A3A4"/>
          </p15:clr>
        </p15:guide>
        <p15:guide id="5" orient="horz" pos="4110" userDrawn="1">
          <p15:clr>
            <a:srgbClr val="A4A3A4"/>
          </p15:clr>
        </p15:guide>
        <p15:guide id="6" orient="horz" pos="4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3DF4A-9E00-447D-BDA9-AB3D0F409B3B}" v="30" dt="2025-11-18T17:29:21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5545" autoAdjust="0"/>
  </p:normalViewPr>
  <p:slideViewPr>
    <p:cSldViewPr snapToGrid="0">
      <p:cViewPr varScale="1">
        <p:scale>
          <a:sx n="72" d="100"/>
          <a:sy n="72" d="100"/>
        </p:scale>
        <p:origin x="3060" y="294"/>
      </p:cViewPr>
      <p:guideLst>
        <p:guide pos="192"/>
        <p:guide pos="7488"/>
        <p:guide orient="horz" pos="432"/>
        <p:guide orient="horz" pos="472"/>
        <p:guide orient="horz" pos="4110"/>
        <p:guide orient="horz" pos="40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0C9F0-907D-4451-A3EE-D31AD7BED58F}" type="datetimeFigureOut">
              <a:rPr lang="pt-BR" smtClean="0"/>
              <a:t>28/11/2025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0D130-7A3D-45BF-87DC-093044EE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39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0D130-7A3D-45BF-87DC-093044EEE8B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05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a gente fala em resgate das atribuições dos Oficiais de Justiça, não estamos inventando nada novo — estamos apenas </a:t>
            </a:r>
            <a:r>
              <a:rPr lang="pt-BR" b="1" dirty="0"/>
              <a:t>reconhecendo o que já está previsto na própria Constituição e no Código de Processo Civil</a:t>
            </a:r>
            <a:r>
              <a:rPr lang="pt-BR" dirty="0"/>
              <a:t>.</a:t>
            </a:r>
          </a:p>
          <a:p>
            <a:pPr marL="12701" marR="0" lvl="0" indent="0" algn="just" defTabSz="914400" rtl="0" eaLnBrk="1" fontAlgn="auto" latinLnBrk="0" hangingPunct="1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12701" marR="0" lvl="0" indent="0" algn="just" defTabSz="914400" rtl="0" eaLnBrk="1" fontAlgn="auto" latinLnBrk="0" hangingPunct="1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Constituição, no artigo 93, inciso XIV, fala da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Prevê a possibilidade de delegar a servidores a prática de atos administrativos e de mero expediente — desde que não tenham conteúdo decisório. Ou seja: há respaldo constitucional para adaptar as atribuições dos oficiais de justiça às novas tecnologias.</a:t>
            </a:r>
            <a:r>
              <a:rPr kumimoji="0" lang="pt-BR" sz="12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(…).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r>
              <a:rPr lang="pt-BR" dirty="0"/>
              <a:t>Já o artigo 5º, inciso LXXVIII, assegura a </a:t>
            </a:r>
            <a:r>
              <a:rPr lang="pt-BR" b="1" dirty="0"/>
              <a:t>duração razoável do processo</a:t>
            </a:r>
            <a:r>
              <a:rPr lang="pt-BR" dirty="0"/>
              <a:t> — ou seja, o Estado não pode ser lento. E o artigo 37 reforça a </a:t>
            </a:r>
            <a:r>
              <a:rPr lang="pt-BR" b="1" dirty="0"/>
              <a:t>eficiência como princípio da Administração Pública</a:t>
            </a:r>
            <a:r>
              <a:rPr lang="pt-BR" dirty="0"/>
              <a:t>, aplicável também ao Poder Judiciário e a todos nós.</a:t>
            </a:r>
          </a:p>
          <a:p>
            <a:endParaRPr lang="pt-BR" dirty="0"/>
          </a:p>
          <a:p>
            <a:r>
              <a:rPr lang="pt-BR" dirty="0"/>
              <a:t>No campo infraconstitucional, o Código de Processo Civil é ainda mais explícito.</a:t>
            </a:r>
          </a:p>
          <a:p>
            <a:endParaRPr lang="pt-BR" dirty="0"/>
          </a:p>
          <a:p>
            <a:r>
              <a:rPr lang="pt-BR" dirty="0"/>
              <a:t>O artigo 196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 dispositivo é claro ao afirmar que cabe ao Conselho Nacional de Justiça disciplinar a incorporação de avanços tecnológicos por meio de atos normativos -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 artigos como 154,  251, 243, 782, 829, 830 e 845 mostram que o nosso trabalho não se resume a entregar papéis, mas sim a </a:t>
            </a:r>
            <a:r>
              <a:rPr lang="pt-BR" b="1" dirty="0"/>
              <a:t>dar efetividade real às decisões judiciais</a:t>
            </a:r>
            <a:r>
              <a:rPr lang="pt-BR" dirty="0"/>
              <a:t>, assegurando que a execução chegue ao resultado concreto.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Ou seja,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executar atos de constrição e realizar diligências. Mas vai além! Prevê, por exemplo, a necessidade de localizar as partes, identificar o patrimônio do devedor, verificar ônus, e por aí vai. E tudo isso é muito mais ágil quando feito por meio de ferramentas eletrônicas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endParaRPr lang="pt-BR" dirty="0"/>
          </a:p>
          <a:p>
            <a:r>
              <a:rPr lang="pt-BR" dirty="0"/>
              <a:t>Portanto, quando falamos em uso de sistemas eletrônicos, cruzamento de dados e inteligência processual, não estamos indo além das nossas atribuições — estamos </a:t>
            </a:r>
            <a:r>
              <a:rPr lang="pt-BR" b="1" dirty="0"/>
              <a:t>cumprindo exatamente o que a Constituição e o CPC esperam de nós</a:t>
            </a:r>
            <a:r>
              <a:rPr lang="pt-BR" dirty="0"/>
              <a:t>: eficiência, cooperação e efetividade.”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0D130-7A3D-45BF-87DC-093044EEE8B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2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0D130-7A3D-45BF-87DC-093044EEE8B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152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✅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 Resolução 600 menciona, em suas considerações, os seguintes sistemas: </a:t>
            </a:r>
            <a:r>
              <a:rPr kumimoji="0" lang="pt-B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Sisbajud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pt-B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Renajud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pt-B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Infojud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pt-B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Infoseg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SREI (que inclui a CNIB e Penhora Online) e SERP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. Vejamos:</a:t>
            </a:r>
          </a:p>
          <a:p>
            <a:pPr marL="1828800" marR="0" lvl="4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CONSIDERANDO </a:t>
            </a: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 existência de sistemas informatizados como </a:t>
            </a:r>
            <a:r>
              <a:rPr kumimoji="0" lang="pt-BR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Sisbajud</a:t>
            </a: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pt-BR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Renajud</a:t>
            </a: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pt-BR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Infojud</a:t>
            </a: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pt-BR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Infoseg</a:t>
            </a: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SREI e SERP, que possibilitam a localização de pessoas e bens, além da integração com sistemas externos;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0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lvl="0" algn="just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✅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Art. 2ª, §5º, da Resolução 600 diz que “</a:t>
            </a: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 perfil “oficial de justiça” </a:t>
            </a:r>
            <a:r>
              <a:rPr kumimoji="0" lang="pt-BR" sz="2000" b="1" i="1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não permitirá</a:t>
            </a: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a retirada de restrições, o desbloqueio de valores ou o acesso a </a:t>
            </a:r>
            <a:r>
              <a:rPr kumimoji="0" lang="pt-BR" sz="2000" b="1" i="1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dados de extratos bancários</a:t>
            </a: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”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o que impede, em regra, a pesquisa avançada utilizando o 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SIMBA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e 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SISBAJUD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(módulo avançado). Vejamos:</a:t>
            </a:r>
          </a:p>
          <a:p>
            <a:pPr marL="1828800" marR="0" lvl="4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§ 5º O perfil “oficial de justiça” não permitirá a retirada de restrições, o desbloqueio de valores ou o acesso a dados de extratos bancários.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0D130-7A3D-45BF-87DC-093044EEE8B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03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086AA-9A6D-F782-4DE4-951403FDF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813754-1621-E8C3-0AA4-122382595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352B70-A3BF-A119-9782-37687288C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25D9A-CD3A-4304-817F-9B3E8323AA8E}" type="datetimeFigureOut">
              <a:rPr lang="pt-BR" smtClean="0"/>
              <a:t>28/11/2025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11C980-6A7B-C201-5082-4CCBA6AD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EB79B0-93CD-1F7D-D126-4E673B3C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EC2C-B4F7-4C69-9D8E-E3F3A41536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21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6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D3E6E9-2837-8DC1-B85C-C8EF045E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B382A4-15B2-535A-0417-DEE5B2532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6CEC71-9AE8-BA04-A72E-8258248BD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D25D9A-CD3A-4304-817F-9B3E8323AA8E}" type="datetimeFigureOut">
              <a:rPr lang="pt-BR" smtClean="0"/>
              <a:t>28/11/2025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875AB0-FF3D-CCC7-EF8C-94EF0F204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6487A1-9AB6-BDEB-E2AE-E45391FF3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FBEC2C-B4F7-4C69-9D8E-E3F3A41536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35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72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40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137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72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4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0.jpg"/><Relationship Id="rId18" Type="http://schemas.openxmlformats.org/officeDocument/2006/relationships/image" Target="../media/image21.jpg"/><Relationship Id="rId3" Type="http://schemas.openxmlformats.org/officeDocument/2006/relationships/image" Target="../media/image23.jpg"/><Relationship Id="rId21" Type="http://schemas.openxmlformats.org/officeDocument/2006/relationships/image" Target="../media/image36.png"/><Relationship Id="rId7" Type="http://schemas.openxmlformats.org/officeDocument/2006/relationships/image" Target="../media/image15.jpg"/><Relationship Id="rId12" Type="http://schemas.openxmlformats.org/officeDocument/2006/relationships/image" Target="../media/image13.jpg"/><Relationship Id="rId17" Type="http://schemas.openxmlformats.org/officeDocument/2006/relationships/image" Target="../media/image33.png"/><Relationship Id="rId2" Type="http://schemas.openxmlformats.org/officeDocument/2006/relationships/image" Target="../media/image2.png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29.jpg"/><Relationship Id="rId5" Type="http://schemas.openxmlformats.org/officeDocument/2006/relationships/image" Target="../media/image22.jpg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jpg"/><Relationship Id="rId9" Type="http://schemas.openxmlformats.org/officeDocument/2006/relationships/image" Target="../media/image27.png"/><Relationship Id="rId14" Type="http://schemas.openxmlformats.org/officeDocument/2006/relationships/image" Target="../media/image19.png"/><Relationship Id="rId2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png"/><Relationship Id="rId7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5.jpg"/><Relationship Id="rId4" Type="http://schemas.openxmlformats.org/officeDocument/2006/relationships/image" Target="../media/image16.png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hyperlink" Target="https://pixabay.com/pl/lupa-szk%C5%82o-ikona-nero-wektor-109318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5.jpg"/><Relationship Id="rId7" Type="http://schemas.openxmlformats.org/officeDocument/2006/relationships/image" Target="../media/image60.jpeg"/><Relationship Id="rId12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5" Type="http://schemas.openxmlformats.org/officeDocument/2006/relationships/image" Target="../media/image58.jpe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5.jp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1.png"/><Relationship Id="rId7" Type="http://schemas.openxmlformats.org/officeDocument/2006/relationships/image" Target="../media/image7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2.jpeg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71.pn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2.jpe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1.pn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2.jpe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0.jpeg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6.png"/><Relationship Id="rId7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9.png"/><Relationship Id="rId7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90.png"/><Relationship Id="rId4" Type="http://schemas.openxmlformats.org/officeDocument/2006/relationships/image" Target="../media/image21.jpg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2.png"/><Relationship Id="rId7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85.png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leskewscz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atos.cnj.jus.br/atos/detalhar/58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image" Target="../media/image21.jp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64F9FA-2080-26B1-5E29-20D54A8B5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DC37743-2AC3-C039-95BC-A8184146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81" b="1"/>
          <a:stretch>
            <a:fillRect/>
          </a:stretch>
        </p:blipFill>
        <p:spPr>
          <a:xfrm>
            <a:off x="-1" y="-2"/>
            <a:ext cx="12190477" cy="68526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40AB5E2-30C5-0164-F189-E1FAD63BE493}"/>
              </a:ext>
            </a:extLst>
          </p:cNvPr>
          <p:cNvSpPr txBox="1"/>
          <p:nvPr/>
        </p:nvSpPr>
        <p:spPr>
          <a:xfrm>
            <a:off x="6628991" y="-864933"/>
            <a:ext cx="5258209" cy="6707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0"/>
              </a:spcAft>
            </a:pPr>
            <a:endParaRPr lang="pt-BR" sz="3200" dirty="0">
              <a:solidFill>
                <a:schemeClr val="bg1"/>
              </a:solidFill>
              <a:cs typeface="+mn-ea"/>
              <a:sym typeface="+mn-lt"/>
            </a:endParaRPr>
          </a:p>
          <a:p>
            <a:pPr lvl="0" algn="just">
              <a:lnSpc>
                <a:spcPct val="120000"/>
              </a:lnSpc>
              <a:spcAft>
                <a:spcPct val="0"/>
              </a:spcAft>
              <a:defRPr/>
            </a:pPr>
            <a:endParaRPr lang="pt-BR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lvl="0" algn="just">
              <a:lnSpc>
                <a:spcPct val="120000"/>
              </a:lnSpc>
              <a:spcAft>
                <a:spcPct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cs typeface="+mn-ea"/>
                <a:sym typeface="+mn-lt"/>
              </a:rPr>
              <a:t>Os impactos das novas ferramentas eletrônicas e da inteligência processual na</a:t>
            </a:r>
          </a:p>
          <a:p>
            <a:pPr lvl="0" algn="just">
              <a:lnSpc>
                <a:spcPct val="120000"/>
              </a:lnSpc>
              <a:spcAft>
                <a:spcPct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cs typeface="+mn-ea"/>
                <a:sym typeface="+mn-lt"/>
              </a:rPr>
              <a:t>prática diária e na identidade profissional dos Oficiais de Justiça</a:t>
            </a:r>
          </a:p>
          <a:p>
            <a:pPr lvl="0" algn="just">
              <a:lnSpc>
                <a:spcPct val="120000"/>
              </a:lnSpc>
              <a:spcAft>
                <a:spcPct val="0"/>
              </a:spcAft>
              <a:buClr>
                <a:srgbClr val="000000"/>
              </a:buClr>
              <a:defRPr/>
            </a:pPr>
            <a:endParaRPr lang="pt-BR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lvl="0" algn="just">
              <a:lnSpc>
                <a:spcPct val="120000"/>
              </a:lnSpc>
              <a:spcAft>
                <a:spcPct val="0"/>
              </a:spcAft>
              <a:buClr>
                <a:srgbClr val="000000"/>
              </a:buClr>
              <a:defRPr/>
            </a:pPr>
            <a:endParaRPr lang="pt-BR" sz="3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lvl="0" algn="just">
              <a:lnSpc>
                <a:spcPct val="120000"/>
              </a:lnSpc>
              <a:spcAft>
                <a:spcPct val="0"/>
              </a:spcAft>
              <a:buClr>
                <a:srgbClr val="000000"/>
              </a:buClr>
              <a:defRPr/>
            </a:pP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10F4E52-A3C8-7938-1966-47766F8C5A2E}"/>
              </a:ext>
            </a:extLst>
          </p:cNvPr>
          <p:cNvSpPr txBox="1"/>
          <p:nvPr/>
        </p:nvSpPr>
        <p:spPr>
          <a:xfrm>
            <a:off x="9003535" y="6301302"/>
            <a:ext cx="3000398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800" b="1" dirty="0">
                <a:solidFill>
                  <a:schemeClr val="bg1"/>
                </a:solidFill>
                <a:cs typeface="+mn-ea"/>
                <a:sym typeface="+mn-lt"/>
              </a:rPr>
              <a:t>Autor: Gianfranco Leskewscz</a:t>
            </a:r>
          </a:p>
        </p:txBody>
      </p:sp>
    </p:spTree>
    <p:extLst>
      <p:ext uri="{BB962C8B-B14F-4D97-AF65-F5344CB8AC3E}">
        <p14:creationId xmlns:p14="http://schemas.microsoft.com/office/powerpoint/2010/main" val="3438307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3645A0F1-00C6-BC7B-6BD7-58648E326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5728549D-9D68-EA80-0FE3-267C1E3113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9947CB1-AD90-A955-6AD0-E9340DA7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6AEE9881-B5BE-EEB2-D47A-50955C2A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D13029B-96FE-CA85-2A70-DD2C7F4A2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13" name="Google Shape;205;p5">
            <a:extLst>
              <a:ext uri="{FF2B5EF4-FFF2-40B4-BE49-F238E27FC236}">
                <a16:creationId xmlns:a16="http://schemas.microsoft.com/office/drawing/2014/main" id="{794AAA99-BACE-EA6E-D652-9CC4B1CC4D8F}"/>
              </a:ext>
            </a:extLst>
          </p:cNvPr>
          <p:cNvSpPr txBox="1"/>
          <p:nvPr/>
        </p:nvSpPr>
        <p:spPr>
          <a:xfrm>
            <a:off x="668648" y="6566121"/>
            <a:ext cx="610222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*Sistema de Registro Eletrônico de Imóveis (SREI) = CNIB e PENHORA ONLINE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1" name="Google Shape;124;p2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730F0FA4-540C-F4BE-5E09-71C53B622D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19" y="2850329"/>
            <a:ext cx="1876546" cy="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125;p2" descr="Texto&#10;&#10;Descrição gerada automaticamente com confiança média">
            <a:extLst>
              <a:ext uri="{FF2B5EF4-FFF2-40B4-BE49-F238E27FC236}">
                <a16:creationId xmlns:a16="http://schemas.microsoft.com/office/drawing/2014/main" id="{A0A2E386-10E0-AE5A-A8F4-F17BC725D5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9947" y="2747408"/>
            <a:ext cx="958204" cy="64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26;p2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C7C9F31E-4BDA-374D-7B5C-3932204A2B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2278" y="2965751"/>
            <a:ext cx="1716368" cy="42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27;p2" descr="Logotipo&#10;&#10;Descrição gerada automaticamente">
            <a:extLst>
              <a:ext uri="{FF2B5EF4-FFF2-40B4-BE49-F238E27FC236}">
                <a16:creationId xmlns:a16="http://schemas.microsoft.com/office/drawing/2014/main" id="{28F395DF-8A5B-9459-CB71-1D5C49D562E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4371" y="3587187"/>
            <a:ext cx="1828148" cy="47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128;p2" descr="Uma imagem contendo Texto&#10;&#10;Descrição gerada automaticamente">
            <a:extLst>
              <a:ext uri="{FF2B5EF4-FFF2-40B4-BE49-F238E27FC236}">
                <a16:creationId xmlns:a16="http://schemas.microsoft.com/office/drawing/2014/main" id="{B8791FE0-BCD8-85AB-7F93-B44A7223EC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72375" y="3433315"/>
            <a:ext cx="1584375" cy="66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129;p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0BE452D8-6726-2CDF-A8E4-7581DFFFC2E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60648" y="3531548"/>
            <a:ext cx="1846710" cy="74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130;p2" descr="Desenho de pessoa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D6D36536-9BD6-29A8-7F48-0A9D047B26C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12759" y="4790972"/>
            <a:ext cx="942113" cy="54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31;p2" descr="Logotipo, nome da empresa&#10;&#10;Descrição gerada automaticamente">
            <a:extLst>
              <a:ext uri="{FF2B5EF4-FFF2-40B4-BE49-F238E27FC236}">
                <a16:creationId xmlns:a16="http://schemas.microsoft.com/office/drawing/2014/main" id="{7D47D84F-9EB2-7FE8-349D-6B9FBF9B4C3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14038" y="4391748"/>
            <a:ext cx="1394387" cy="47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32;p2" descr="Logotipo, nome da empresa&#10;&#10;Descrição gerada automaticamente">
            <a:extLst>
              <a:ext uri="{FF2B5EF4-FFF2-40B4-BE49-F238E27FC236}">
                <a16:creationId xmlns:a16="http://schemas.microsoft.com/office/drawing/2014/main" id="{58A50658-FE14-408F-1F7B-8B250A3DD96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17954" y="3660028"/>
            <a:ext cx="1699233" cy="8934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133;p2">
            <a:extLst>
              <a:ext uri="{FF2B5EF4-FFF2-40B4-BE49-F238E27FC236}">
                <a16:creationId xmlns:a16="http://schemas.microsoft.com/office/drawing/2014/main" id="{AFD31566-97EE-F548-E039-A8EC1C95F30F}"/>
              </a:ext>
            </a:extLst>
          </p:cNvPr>
          <p:cNvSpPr txBox="1"/>
          <p:nvPr/>
        </p:nvSpPr>
        <p:spPr>
          <a:xfrm>
            <a:off x="2586073" y="116269"/>
            <a:ext cx="7864444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Os Sistemas ou Ferramentas de</a:t>
            </a:r>
            <a:b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</a:b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Pesquisa e Constrição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1" name="Google Shape;134;p2" descr="Uma imagem contendo Texto&#10;&#10;Descrição gerada automaticamente">
            <a:extLst>
              <a:ext uri="{FF2B5EF4-FFF2-40B4-BE49-F238E27FC236}">
                <a16:creationId xmlns:a16="http://schemas.microsoft.com/office/drawing/2014/main" id="{F6093CF2-6153-50AD-C083-3AC1DF7469C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34371" y="5657853"/>
            <a:ext cx="862806" cy="54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35;p2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D39E1FA9-E7F8-8E25-6649-C0D8D331D8F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898905" y="5895948"/>
            <a:ext cx="1431327" cy="55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36;p2">
            <a:extLst>
              <a:ext uri="{FF2B5EF4-FFF2-40B4-BE49-F238E27FC236}">
                <a16:creationId xmlns:a16="http://schemas.microsoft.com/office/drawing/2014/main" id="{6C24EA34-442C-0544-E8CB-3C4242AA7CD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58358" y="5172705"/>
            <a:ext cx="1327125" cy="43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37;p2">
            <a:extLst>
              <a:ext uri="{FF2B5EF4-FFF2-40B4-BE49-F238E27FC236}">
                <a16:creationId xmlns:a16="http://schemas.microsoft.com/office/drawing/2014/main" id="{1591E41E-F299-06FC-DECE-8A9C9B867CD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34022" y="5826658"/>
            <a:ext cx="1848853" cy="52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138;p2" descr="Simplifica ES">
            <a:extLst>
              <a:ext uri="{FF2B5EF4-FFF2-40B4-BE49-F238E27FC236}">
                <a16:creationId xmlns:a16="http://schemas.microsoft.com/office/drawing/2014/main" id="{98449E87-CC40-9ABF-5738-583C4A6DE73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04665" y="5040165"/>
            <a:ext cx="1397978" cy="63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39;p2">
            <a:extLst>
              <a:ext uri="{FF2B5EF4-FFF2-40B4-BE49-F238E27FC236}">
                <a16:creationId xmlns:a16="http://schemas.microsoft.com/office/drawing/2014/main" id="{8DFBA4EE-1286-9E07-F88C-B8C44D62CCA1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158280" y="4517026"/>
            <a:ext cx="1152374" cy="704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40;p2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B14DB231-D807-FCDC-426D-9A81A9BFAB52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06128" y="4411856"/>
            <a:ext cx="1750252" cy="37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141;p2" descr="REGIÃO DO CENTRO OESTE Analise dos dados do CAGED (Cadastro Geral de  Empregados e Desempregados) - Jornal S'passo">
            <a:extLst>
              <a:ext uri="{FF2B5EF4-FFF2-40B4-BE49-F238E27FC236}">
                <a16:creationId xmlns:a16="http://schemas.microsoft.com/office/drawing/2014/main" id="{0805D21E-1BB8-4929-71C1-5DD9D139E037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736385" y="4507512"/>
            <a:ext cx="1045679" cy="67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142;p2">
            <a:extLst>
              <a:ext uri="{FF2B5EF4-FFF2-40B4-BE49-F238E27FC236}">
                <a16:creationId xmlns:a16="http://schemas.microsoft.com/office/drawing/2014/main" id="{C671186F-2286-91FC-1838-C65F13D29D0E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060929" y="2904902"/>
            <a:ext cx="1494513" cy="41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143;p2">
            <a:extLst>
              <a:ext uri="{FF2B5EF4-FFF2-40B4-BE49-F238E27FC236}">
                <a16:creationId xmlns:a16="http://schemas.microsoft.com/office/drawing/2014/main" id="{047851B4-59B6-0965-9260-8FF437CCDE2A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236057" y="5694317"/>
            <a:ext cx="1699233" cy="47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145;p2" descr="Desenho de rosto&#10;&#10;O conteúdo gerado por IA pode estar incorreto.">
            <a:extLst>
              <a:ext uri="{FF2B5EF4-FFF2-40B4-BE49-F238E27FC236}">
                <a16:creationId xmlns:a16="http://schemas.microsoft.com/office/drawing/2014/main" id="{73AF6AF2-6104-18EE-C39A-73FE19F86CE0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515111" y="4016042"/>
            <a:ext cx="1188125" cy="45016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" name="Google Shape;146;p2">
            <a:extLst>
              <a:ext uri="{FF2B5EF4-FFF2-40B4-BE49-F238E27FC236}">
                <a16:creationId xmlns:a16="http://schemas.microsoft.com/office/drawing/2014/main" id="{20388DA9-E4F4-2029-8E81-0C9A5166C46A}"/>
              </a:ext>
            </a:extLst>
          </p:cNvPr>
          <p:cNvSpPr txBox="1"/>
          <p:nvPr/>
        </p:nvSpPr>
        <p:spPr>
          <a:xfrm>
            <a:off x="842428" y="1752318"/>
            <a:ext cx="11019699" cy="1089489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Os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sistemas ou ferramentas de pesquisa patrimonial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são instrumentos de acesso restrito ao Poder Judiciário, destinados a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identificar devedores e corresponsáveis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bem como a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localizar ativos patrimoniais passíveis de constrição e expropriação.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3" name="Google Shape;147;p2">
            <a:extLst>
              <a:ext uri="{FF2B5EF4-FFF2-40B4-BE49-F238E27FC236}">
                <a16:creationId xmlns:a16="http://schemas.microsoft.com/office/drawing/2014/main" id="{07615F9A-826C-2D40-3CE0-7825EFB12F29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701534" y="5682095"/>
            <a:ext cx="1838966" cy="4501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86F0352-6802-2754-2C2F-D269A61C7952}"/>
              </a:ext>
            </a:extLst>
          </p:cNvPr>
          <p:cNvSpPr txBox="1"/>
          <p:nvPr/>
        </p:nvSpPr>
        <p:spPr>
          <a:xfrm>
            <a:off x="9003535" y="6301302"/>
            <a:ext cx="3000398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800" b="1" dirty="0">
                <a:solidFill>
                  <a:schemeClr val="bg1"/>
                </a:solidFill>
                <a:cs typeface="+mn-ea"/>
                <a:sym typeface="+mn-lt"/>
              </a:rPr>
              <a:t>Autor: Gianfranco Leskewscz</a:t>
            </a:r>
          </a:p>
        </p:txBody>
      </p:sp>
    </p:spTree>
    <p:extLst>
      <p:ext uri="{BB962C8B-B14F-4D97-AF65-F5344CB8AC3E}">
        <p14:creationId xmlns:p14="http://schemas.microsoft.com/office/powerpoint/2010/main" val="1987400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92C9DD19-B4A4-ECC8-454F-1BD1F05F4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6A577E63-B65E-877C-32D7-7026F7F46E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5CA776D-DB37-DEC0-9432-5F00AA9BD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24882794-A8E5-9997-465B-6C08B0DF8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841281-C34D-2C72-BFA1-8616E8857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D537A76-7B96-C161-9765-27A620EDDCD5}"/>
              </a:ext>
            </a:extLst>
          </p:cNvPr>
          <p:cNvSpPr txBox="1"/>
          <p:nvPr/>
        </p:nvSpPr>
        <p:spPr>
          <a:xfrm>
            <a:off x="523755" y="25300"/>
            <a:ext cx="11144489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Ordem da Investigação Patrimonial</a:t>
            </a:r>
          </a:p>
        </p:txBody>
      </p:sp>
      <p:sp>
        <p:nvSpPr>
          <p:cNvPr id="9" name="Google Shape;265;p7">
            <a:extLst>
              <a:ext uri="{FF2B5EF4-FFF2-40B4-BE49-F238E27FC236}">
                <a16:creationId xmlns:a16="http://schemas.microsoft.com/office/drawing/2014/main" id="{32B7E838-D439-A9C6-34F4-659C0DDBC1DF}"/>
              </a:ext>
            </a:extLst>
          </p:cNvPr>
          <p:cNvSpPr txBox="1"/>
          <p:nvPr/>
        </p:nvSpPr>
        <p:spPr>
          <a:xfrm>
            <a:off x="3099649" y="126608"/>
            <a:ext cx="9005370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CPC - Art. 835. 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 penhora observará, preferencialmente, a seguinte ordem: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 - dinheiro, em espécie ou em depósito ou aplicação em instituição financeira;</a:t>
            </a:r>
            <a:endParaRPr kumimoji="0" sz="14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II - títulos da dívida pública da União, dos Estados e do Distrito Federal com cotação em mercado;</a:t>
            </a:r>
            <a:endParaRPr kumimoji="0" sz="14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III - títulos e valores mobiliários com cotação em mercado;</a:t>
            </a:r>
            <a:endParaRPr kumimoji="0" sz="14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IV - veículos de via terrestre;</a:t>
            </a:r>
            <a:endParaRPr kumimoji="0" sz="14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V - bens imóveis;</a:t>
            </a:r>
            <a:endParaRPr kumimoji="0" sz="14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VI - bens móveis em geral;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VII - semoventes;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VIII - </a:t>
            </a:r>
            <a:r>
              <a:rPr kumimoji="0" lang="pt-BR" sz="1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navios e aeronaves</a:t>
            </a:r>
            <a:r>
              <a:rPr kumimoji="0" lang="pt-BR" sz="14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;</a:t>
            </a:r>
            <a:endParaRPr kumimoji="0" sz="1400" b="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IX - ações e quotas de sociedades simples e empresárias;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X - percentual do faturamento de empresa devedora;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XI - pedras e metais preciosos;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XII - direitos aquisitivos derivados de promessa de compra e venda e de alienação fiduciária em garantia;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XIII - outros direitos.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§ 1º É prioritária a penhora em dinheiro, podendo o juiz, nas demais hipóteses, alterar a ordem prevista no caput de acordo com as circunstâncias do caso concreto.</a:t>
            </a:r>
            <a:endParaRPr kumimoji="0" sz="1600" b="1" i="1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Google Shape;268;p7">
            <a:extLst>
              <a:ext uri="{FF2B5EF4-FFF2-40B4-BE49-F238E27FC236}">
                <a16:creationId xmlns:a16="http://schemas.microsoft.com/office/drawing/2014/main" id="{BA5B7206-BED9-4A3A-38B1-22B4D86250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7101" y="1085835"/>
            <a:ext cx="987931" cy="25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9;p7">
            <a:extLst>
              <a:ext uri="{FF2B5EF4-FFF2-40B4-BE49-F238E27FC236}">
                <a16:creationId xmlns:a16="http://schemas.microsoft.com/office/drawing/2014/main" id="{ED8A1C2D-9752-5686-88D0-F51C08125B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2107" y="2233509"/>
            <a:ext cx="829517" cy="51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70;p7">
            <a:extLst>
              <a:ext uri="{FF2B5EF4-FFF2-40B4-BE49-F238E27FC236}">
                <a16:creationId xmlns:a16="http://schemas.microsoft.com/office/drawing/2014/main" id="{B15F5057-8233-B1A2-A53F-F0617B0E6C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5459" y="3125555"/>
            <a:ext cx="791642" cy="25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71;p7">
            <a:extLst>
              <a:ext uri="{FF2B5EF4-FFF2-40B4-BE49-F238E27FC236}">
                <a16:creationId xmlns:a16="http://schemas.microsoft.com/office/drawing/2014/main" id="{A522DBB8-487B-1B60-6745-88539C7878D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0719" y="3092359"/>
            <a:ext cx="738901" cy="32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72;p7">
            <a:extLst>
              <a:ext uri="{FF2B5EF4-FFF2-40B4-BE49-F238E27FC236}">
                <a16:creationId xmlns:a16="http://schemas.microsoft.com/office/drawing/2014/main" id="{F338858A-9879-E911-A24E-5339FACD383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409" y="3113817"/>
            <a:ext cx="1125947" cy="24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73;p7">
            <a:extLst>
              <a:ext uri="{FF2B5EF4-FFF2-40B4-BE49-F238E27FC236}">
                <a16:creationId xmlns:a16="http://schemas.microsoft.com/office/drawing/2014/main" id="{5AE8DD31-1AC5-FE61-E498-48A376A4506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1239" y="4201192"/>
            <a:ext cx="946001" cy="39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74;p7">
            <a:extLst>
              <a:ext uri="{FF2B5EF4-FFF2-40B4-BE49-F238E27FC236}">
                <a16:creationId xmlns:a16="http://schemas.microsoft.com/office/drawing/2014/main" id="{DDDAC0D3-3886-772C-1C20-51A4DAF632A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57498" y="4224072"/>
            <a:ext cx="987931" cy="39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78;p7" descr="Logotipo&#10;&#10;Descrição gerada automaticamente">
            <a:extLst>
              <a:ext uri="{FF2B5EF4-FFF2-40B4-BE49-F238E27FC236}">
                <a16:creationId xmlns:a16="http://schemas.microsoft.com/office/drawing/2014/main" id="{A5504C30-48A8-706A-10A2-8698CAA4370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28505" y="2867664"/>
            <a:ext cx="2141205" cy="798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29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FC72178-46E1-8565-9FDB-5879A4512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015BD362-9E2E-CEC0-FE5D-76458DD4ED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2C0CF36-9A1D-4171-FCD4-D22BFFE60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1C1D42EF-9978-4EC2-F2E5-17BD3823D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9B66039-D956-23F5-6C4E-610461211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67D71A7-154F-EB73-E4C8-230671467D81}"/>
              </a:ext>
            </a:extLst>
          </p:cNvPr>
          <p:cNvSpPr txBox="1"/>
          <p:nvPr/>
        </p:nvSpPr>
        <p:spPr>
          <a:xfrm>
            <a:off x="2063897" y="249341"/>
            <a:ext cx="9882938" cy="137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O uso lógico e progressivo das ferramentas eletrônicas </a:t>
            </a:r>
          </a:p>
        </p:txBody>
      </p:sp>
      <p:pic>
        <p:nvPicPr>
          <p:cNvPr id="6" name="Google Shape;292;p8">
            <a:extLst>
              <a:ext uri="{FF2B5EF4-FFF2-40B4-BE49-F238E27FC236}">
                <a16:creationId xmlns:a16="http://schemas.microsoft.com/office/drawing/2014/main" id="{11DF9E2F-5D99-10BC-A429-447C64A363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150" y="1876303"/>
            <a:ext cx="10569039" cy="455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138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112A6E6E-329C-106D-A8AE-37DE68970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DD53A4E8-CCFC-0813-801C-84A19D7F1C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F134F45-162F-746D-D05B-A14BA29F6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63A544-C20D-21B8-D9DF-E03F9E8DFA99}"/>
              </a:ext>
            </a:extLst>
          </p:cNvPr>
          <p:cNvSpPr txBox="1"/>
          <p:nvPr/>
        </p:nvSpPr>
        <p:spPr>
          <a:xfrm>
            <a:off x="2006242" y="141319"/>
            <a:ext cx="9629168" cy="1414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A prática diária e a Integração entre diligências virtuais e presenciais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1FA8BB77-566B-D76B-63A8-BBA7801D3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6244776-234C-19C3-8BC0-411799F4C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1AD5EB6-280E-3FF7-7051-E8AAB168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5874" y="1198598"/>
            <a:ext cx="1401021" cy="967076"/>
          </a:xfrm>
          <a:prstGeom prst="rect">
            <a:avLst/>
          </a:prstGeom>
        </p:spPr>
      </p:pic>
      <p:pic>
        <p:nvPicPr>
          <p:cNvPr id="9" name="object 11">
            <a:extLst>
              <a:ext uri="{FF2B5EF4-FFF2-40B4-BE49-F238E27FC236}">
                <a16:creationId xmlns:a16="http://schemas.microsoft.com/office/drawing/2014/main" id="{6F5BE9F7-A3C9-7312-93DB-23E16FED6FD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3105205">
            <a:off x="1186028" y="4524358"/>
            <a:ext cx="1072430" cy="557625"/>
          </a:xfrm>
          <a:prstGeom prst="rect">
            <a:avLst/>
          </a:prstGeom>
        </p:spPr>
      </p:pic>
      <p:sp>
        <p:nvSpPr>
          <p:cNvPr id="14" name="AutoShape 2" descr="Imagem gerada">
            <a:extLst>
              <a:ext uri="{FF2B5EF4-FFF2-40B4-BE49-F238E27FC236}">
                <a16:creationId xmlns:a16="http://schemas.microsoft.com/office/drawing/2014/main" id="{10BA1BAC-922B-CD98-E198-FA61B82B55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B0A7BB1-4B40-6864-1A42-98F78D4AE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72" y="1481643"/>
            <a:ext cx="7512441" cy="5008294"/>
          </a:xfrm>
          <a:prstGeom prst="rect">
            <a:avLst/>
          </a:prstGeom>
        </p:spPr>
      </p:pic>
      <p:pic>
        <p:nvPicPr>
          <p:cNvPr id="17" name="Imagem 16" descr="Uma imagem contendo Seta&#10;&#10;O conteúdo gerado por IA pode estar incorreto.">
            <a:extLst>
              <a:ext uri="{FF2B5EF4-FFF2-40B4-BE49-F238E27FC236}">
                <a16:creationId xmlns:a16="http://schemas.microsoft.com/office/drawing/2014/main" id="{BB687ECA-FFD2-AE29-21BD-9D7E24B88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22" y="1517611"/>
            <a:ext cx="1403487" cy="93565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7198CC6-459E-FBE5-B079-5E3EDEED2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01" y="2529919"/>
            <a:ext cx="1403487" cy="7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0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FFEA9202-65A9-609E-E31B-A52FF02B7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4CA07289-3F67-6007-FAAD-15395EB8AD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5FECE3A-0506-5CD5-525A-27B9D2386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C095FB7E-E611-9E14-DDC4-5CF49399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B5CCD1C-59D6-BC23-CF0F-7C9758D51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7EA3C7-95CC-4A0F-D89F-CCA1ABA19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5874" y="1198598"/>
            <a:ext cx="1401021" cy="9670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D6B34A-D7D3-BDB8-1B67-186E2847A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45" y="1958091"/>
            <a:ext cx="10688410" cy="4414895"/>
          </a:xfrm>
          <a:prstGeom prst="rect">
            <a:avLst/>
          </a:prstGeom>
        </p:spPr>
      </p:pic>
      <p:pic>
        <p:nvPicPr>
          <p:cNvPr id="9" name="object 11">
            <a:extLst>
              <a:ext uri="{FF2B5EF4-FFF2-40B4-BE49-F238E27FC236}">
                <a16:creationId xmlns:a16="http://schemas.microsoft.com/office/drawing/2014/main" id="{42C79548-761A-F897-8A56-624FA13DF94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rot="3105205">
            <a:off x="699650" y="4524358"/>
            <a:ext cx="1072430" cy="557625"/>
          </a:xfrm>
          <a:prstGeom prst="rect">
            <a:avLst/>
          </a:prstGeom>
        </p:spPr>
      </p:pic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D988A211-0A51-96CB-123C-C0D10051B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972420" y="4280171"/>
            <a:ext cx="2153882" cy="221859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EF32F38-BC63-91D6-A1FA-83CE880EF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66" y="5307696"/>
            <a:ext cx="1354138" cy="13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2A49B2F-6A30-6AFD-3700-9612DBB2D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093" y="196166"/>
            <a:ext cx="2099464" cy="1449187"/>
          </a:xfrm>
          <a:prstGeom prst="rect">
            <a:avLst/>
          </a:prstGeom>
        </p:spPr>
      </p:pic>
      <p:sp>
        <p:nvSpPr>
          <p:cNvPr id="10" name="AutoShape 2" descr="Imagem gerada">
            <a:extLst>
              <a:ext uri="{FF2B5EF4-FFF2-40B4-BE49-F238E27FC236}">
                <a16:creationId xmlns:a16="http://schemas.microsoft.com/office/drawing/2014/main" id="{0991FB3A-3953-54DB-3BFD-07CC69039A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7" name="Imagem 16" descr="Forma&#10;&#10;O conteúdo gerado por IA pode estar incorreto.">
            <a:extLst>
              <a:ext uri="{FF2B5EF4-FFF2-40B4-BE49-F238E27FC236}">
                <a16:creationId xmlns:a16="http://schemas.microsoft.com/office/drawing/2014/main" id="{8FD884DF-DB1C-DA21-D71E-78C5A6171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76" y="-78506"/>
            <a:ext cx="3327888" cy="22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2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989A2478-658A-43D3-DF06-A8050B164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CBCC1DFC-F480-55D7-DA7D-BDD9B4B34D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5B2FBAF-D335-B86A-48F3-C1460BF2A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508ACA60-BB29-E6CB-33EC-01D7C8D81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B3A11B7-82BE-424D-1112-6536F497B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1D2940A-7B74-F10E-E37A-A461650EE190}"/>
              </a:ext>
            </a:extLst>
          </p:cNvPr>
          <p:cNvSpPr txBox="1"/>
          <p:nvPr/>
        </p:nvSpPr>
        <p:spPr>
          <a:xfrm>
            <a:off x="8872334" y="2563575"/>
            <a:ext cx="2953203" cy="2278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-635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pt-BR" sz="2400" b="1" spc="-105" dirty="0">
                <a:solidFill>
                  <a:schemeClr val="bg1"/>
                </a:solidFill>
                <a:cs typeface="+mn-ea"/>
                <a:sym typeface="+mn-lt"/>
              </a:rPr>
              <a:t>Sempre confira os detalhes mesmo que não apareça restrição e verifique o endereço informado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D5A5AEF-6535-4D0A-2D86-2D6EA80C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94" y="1861737"/>
            <a:ext cx="1169968" cy="9187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m 15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5EB8968C-04B1-EE44-D88B-12BDA4B83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93" y="1861737"/>
            <a:ext cx="4192763" cy="476996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8148F83-85DD-97B1-B867-F0AC787C0FC4}"/>
              </a:ext>
            </a:extLst>
          </p:cNvPr>
          <p:cNvSpPr txBox="1"/>
          <p:nvPr/>
        </p:nvSpPr>
        <p:spPr>
          <a:xfrm>
            <a:off x="2739315" y="3001367"/>
            <a:ext cx="1175192" cy="3336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00FF"/>
              </a:highlight>
              <a:uLnTx/>
              <a:uFillTx/>
              <a:cs typeface="+mn-ea"/>
              <a:sym typeface="+mn-lt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1447062-AA88-B473-34AF-F0CCB29C5918}"/>
              </a:ext>
            </a:extLst>
          </p:cNvPr>
          <p:cNvSpPr txBox="1"/>
          <p:nvPr/>
        </p:nvSpPr>
        <p:spPr>
          <a:xfrm>
            <a:off x="1490194" y="2708225"/>
            <a:ext cx="464707" cy="3336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00FF"/>
              </a:highlight>
              <a:uLnTx/>
              <a:uFillTx/>
              <a:cs typeface="+mn-ea"/>
              <a:sym typeface="+mn-lt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24A44D1-1DF7-D741-3466-7ECEE829FBD5}"/>
              </a:ext>
            </a:extLst>
          </p:cNvPr>
          <p:cNvSpPr txBox="1"/>
          <p:nvPr/>
        </p:nvSpPr>
        <p:spPr>
          <a:xfrm>
            <a:off x="1490194" y="3310664"/>
            <a:ext cx="464707" cy="3336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00FF"/>
              </a:highlight>
              <a:uLnTx/>
              <a:uFillTx/>
              <a:cs typeface="+mn-ea"/>
              <a:sym typeface="+mn-lt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A1336DC-DD14-45AB-4436-1BF409DE491D}"/>
              </a:ext>
            </a:extLst>
          </p:cNvPr>
          <p:cNvSpPr txBox="1"/>
          <p:nvPr/>
        </p:nvSpPr>
        <p:spPr>
          <a:xfrm>
            <a:off x="1512621" y="4130686"/>
            <a:ext cx="1425884" cy="3336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00FF"/>
              </a:highlight>
              <a:uLnTx/>
              <a:uFillTx/>
              <a:cs typeface="+mn-ea"/>
              <a:sym typeface="+mn-lt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D8D1947-899E-4EEB-8405-301FB95A5421}"/>
              </a:ext>
            </a:extLst>
          </p:cNvPr>
          <p:cNvSpPr txBox="1"/>
          <p:nvPr/>
        </p:nvSpPr>
        <p:spPr>
          <a:xfrm>
            <a:off x="3535179" y="4130686"/>
            <a:ext cx="516111" cy="3336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00FF"/>
              </a:highlight>
              <a:uLnTx/>
              <a:uFillTx/>
              <a:cs typeface="+mn-ea"/>
              <a:sym typeface="+mn-lt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7E957D9-18AE-612E-A14B-A387371EEFB2}"/>
              </a:ext>
            </a:extLst>
          </p:cNvPr>
          <p:cNvSpPr txBox="1"/>
          <p:nvPr/>
        </p:nvSpPr>
        <p:spPr>
          <a:xfrm>
            <a:off x="1487947" y="4396470"/>
            <a:ext cx="3790385" cy="3336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00FF"/>
              </a:highlight>
              <a:uLnTx/>
              <a:uFillTx/>
              <a:cs typeface="+mn-ea"/>
              <a:sym typeface="+mn-lt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8993222C-F3FD-E802-4C09-C3463311B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489" y="349269"/>
            <a:ext cx="1401021" cy="967076"/>
          </a:xfrm>
          <a:prstGeom prst="rect">
            <a:avLst/>
          </a:prstGeom>
        </p:spPr>
      </p:pic>
      <p:pic>
        <p:nvPicPr>
          <p:cNvPr id="30" name="Imagem 29" descr="Forma&#10;&#10;O conteúdo gerado por IA pode estar incorreto.">
            <a:extLst>
              <a:ext uri="{FF2B5EF4-FFF2-40B4-BE49-F238E27FC236}">
                <a16:creationId xmlns:a16="http://schemas.microsoft.com/office/drawing/2014/main" id="{015C9DCA-28DF-46F1-948E-88D775853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63" y="198030"/>
            <a:ext cx="3694437" cy="5541655"/>
          </a:xfrm>
          <a:prstGeom prst="rect">
            <a:avLst/>
          </a:prstGeom>
        </p:spPr>
      </p:pic>
      <p:pic>
        <p:nvPicPr>
          <p:cNvPr id="36" name="Imagem 3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4560A647-DA0D-ED5D-9C36-D2246DCBB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14703"/>
            <a:ext cx="3998601" cy="26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08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190349A1-4FD4-C7D8-F72E-2F605757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9CD30AC3-6B3C-2F6B-CFBE-A0E4523CB1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EF3DD1D-6F38-ABB8-AAE3-071142588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240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3F23680D-FEE6-E7A6-2366-4B054FA45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F632280-3A0E-A8BA-AFD6-7281B7B22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D298A26-62B2-D0ED-CB2B-80B85F96BAFB}"/>
              </a:ext>
            </a:extLst>
          </p:cNvPr>
          <p:cNvSpPr txBox="1"/>
          <p:nvPr/>
        </p:nvSpPr>
        <p:spPr>
          <a:xfrm>
            <a:off x="930503" y="1836795"/>
            <a:ext cx="4593763" cy="3489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🔒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Principais tipos de </a:t>
            </a:r>
            <a:r>
              <a:rPr kumimoji="0" lang="en-US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restrição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– RENAJUD/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RENAVAM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5355BCA-12CD-4715-E335-E6CD21937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180" y="152400"/>
            <a:ext cx="1679761" cy="1159481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00AA3542-6E41-3500-E10E-396442294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950" y="-50139"/>
            <a:ext cx="5326344" cy="665347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45CE898-17FE-C32E-6C01-D217D3149BB5}"/>
              </a:ext>
            </a:extLst>
          </p:cNvPr>
          <p:cNvSpPr txBox="1"/>
          <p:nvPr/>
        </p:nvSpPr>
        <p:spPr>
          <a:xfrm>
            <a:off x="444352" y="6234006"/>
            <a:ext cx="3000398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800" b="1" dirty="0">
                <a:solidFill>
                  <a:schemeClr val="bg1"/>
                </a:solidFill>
                <a:cs typeface="+mn-ea"/>
                <a:sym typeface="+mn-lt"/>
              </a:rPr>
              <a:t>Autor: Gianfranco Leskewscz</a:t>
            </a:r>
          </a:p>
        </p:txBody>
      </p:sp>
    </p:spTree>
    <p:extLst>
      <p:ext uri="{BB962C8B-B14F-4D97-AF65-F5344CB8AC3E}">
        <p14:creationId xmlns:p14="http://schemas.microsoft.com/office/powerpoint/2010/main" val="198748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7B870F4-5B52-5583-128B-D96B4245D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2285334B-D462-EB51-9EC3-2E3C8ED7D6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330FC65-F3AF-DEFE-31CC-A835077CD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4BB06FAB-B5D1-EF29-C327-8C93C81A1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470206F-CBB4-7DF6-F243-F46101B6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BDCCDA-BC53-8474-D905-287C4471E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89" y="106656"/>
            <a:ext cx="1401021" cy="9670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524F72D-7639-D502-C4C7-7C766A77C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94" y="1824298"/>
            <a:ext cx="10606269" cy="485790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A35714-5B6D-6476-9C64-ACFBC2ED3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09" y="3783765"/>
            <a:ext cx="1595189" cy="119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D24B94B-3024-C138-78BA-5FEFB60BAF21}"/>
              </a:ext>
            </a:extLst>
          </p:cNvPr>
          <p:cNvSpPr txBox="1"/>
          <p:nvPr/>
        </p:nvSpPr>
        <p:spPr>
          <a:xfrm>
            <a:off x="2796711" y="1350347"/>
            <a:ext cx="6550834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VEÍCULO BAIXADO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204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E09235C-B2BD-4737-8E1A-1D8441E6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2B885EF8-970C-4D91-E802-4FE26F6A3A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1B7DA26-6CC5-060A-0DEE-39280BB03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8288F164-56FE-D711-BA66-59153286C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4ABB6EA-9CED-EF71-DDD0-AE0C601C3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CDB1E5-A2C3-8E2A-539D-5C0084AB6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89" y="104225"/>
            <a:ext cx="1401021" cy="96707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FE1563C-6800-7D87-64A7-18AFA0C15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52" y="1666394"/>
            <a:ext cx="11049871" cy="515075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AFE8CB8-A581-0D6C-42E2-B54D999CEF37}"/>
              </a:ext>
            </a:extLst>
          </p:cNvPr>
          <p:cNvSpPr txBox="1"/>
          <p:nvPr/>
        </p:nvSpPr>
        <p:spPr>
          <a:xfrm>
            <a:off x="2923769" y="1175526"/>
            <a:ext cx="6550834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MÚLTIPLAS RESTRIÇÕES JUDICIAIS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E150FA4-94C0-9C52-A29F-7B1324BE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811" y="3814864"/>
            <a:ext cx="1595189" cy="119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7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92D0662D-51FE-814A-42A5-33A4CFC69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F31909F7-D786-F492-2466-7CB30C1BDB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573A1BA-2406-A42E-72C8-D4D145C9F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DFE5091B-20D2-0001-56D8-BF192CDA3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7BCBD44-3CA1-F53E-23B1-919E3C6BA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5CED2E14-592D-5765-CFBF-ABC0247A0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90" y="312103"/>
            <a:ext cx="2783619" cy="1169587"/>
          </a:xfrm>
          <a:prstGeom prst="rect">
            <a:avLst/>
          </a:prstGeom>
          <a:ln w="3175"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C9018E-32FE-4610-F58E-8095EA390FDB}"/>
              </a:ext>
            </a:extLst>
          </p:cNvPr>
          <p:cNvSpPr txBox="1"/>
          <p:nvPr/>
        </p:nvSpPr>
        <p:spPr>
          <a:xfrm>
            <a:off x="375929" y="4675621"/>
            <a:ext cx="10869245" cy="150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</a:t>
            </a:r>
            <a:r>
              <a:rPr kumimoji="0" lang="pt-PT" sz="2600" b="1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INFOSEG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integra</a:t>
            </a:r>
            <a:r>
              <a:rPr kumimoji="0" lang="pt-PT" sz="2600" b="1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as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diversas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bases</a:t>
            </a:r>
            <a:r>
              <a:rPr kumimoji="0" lang="pt-PT" sz="2600" b="1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de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órgãos</a:t>
            </a:r>
            <a:r>
              <a:rPr kumimoji="0" lang="pt-PT" sz="2600" b="1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que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compõem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as</a:t>
            </a:r>
            <a:r>
              <a:rPr kumimoji="0" lang="pt-PT" sz="2600" b="1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esferas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federal,</a:t>
            </a:r>
            <a:r>
              <a:rPr kumimoji="0" lang="pt-PT" sz="2600" b="1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estadual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municipal.</a:t>
            </a:r>
            <a:r>
              <a:rPr kumimoji="0" lang="pt-PT" sz="2600" b="1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É</a:t>
            </a:r>
            <a:r>
              <a:rPr kumimoji="0" lang="pt-PT" sz="2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possível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pesquisar</a:t>
            </a:r>
            <a:r>
              <a:rPr kumimoji="0" lang="pt-PT" sz="2600" b="1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informações</a:t>
            </a:r>
            <a:r>
              <a:rPr kumimoji="0" lang="pt-PT" sz="2600" b="1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sobre</a:t>
            </a:r>
            <a:r>
              <a:rPr kumimoji="0" lang="pt-PT" sz="2600" b="1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indivíduos,</a:t>
            </a:r>
            <a:r>
              <a:rPr kumimoji="0" lang="pt-PT" sz="2600" b="1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veículos,</a:t>
            </a:r>
            <a:r>
              <a:rPr kumimoji="0" lang="pt-PT" sz="2600" b="1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empresas,</a:t>
            </a:r>
            <a:r>
              <a:rPr kumimoji="0" lang="pt-PT" sz="2600" b="1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armas</a:t>
            </a:r>
            <a:r>
              <a:rPr kumimoji="0" lang="pt-PT" sz="2600" b="1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</a:t>
            </a:r>
            <a:r>
              <a:rPr kumimoji="0" lang="pt-PT" sz="2600" b="1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embarcações</a:t>
            </a: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074" name="Picture 2" descr="48.137 Pistola Automatica Stock Photos, High-Res Pictures, and Images -  Getty Images">
            <a:extLst>
              <a:ext uri="{FF2B5EF4-FFF2-40B4-BE49-F238E27FC236}">
                <a16:creationId xmlns:a16="http://schemas.microsoft.com/office/drawing/2014/main" id="{5E221AD3-CB29-D127-716A-FCD55685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546" y="5112813"/>
            <a:ext cx="2087300" cy="13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nçamento da Real 280 - A solução para um barco com motor de popa | Compre  Náutica">
            <a:extLst>
              <a:ext uri="{FF2B5EF4-FFF2-40B4-BE49-F238E27FC236}">
                <a16:creationId xmlns:a16="http://schemas.microsoft.com/office/drawing/2014/main" id="{556D7BF6-7909-C5D1-F884-922E4E34C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0720" y="2159064"/>
            <a:ext cx="2484878" cy="13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o de Perda de Diploma em GO | PDF">
            <a:extLst>
              <a:ext uri="{FF2B5EF4-FFF2-40B4-BE49-F238E27FC236}">
                <a16:creationId xmlns:a16="http://schemas.microsoft.com/office/drawing/2014/main" id="{4D81E705-81D3-D53F-8BF4-C1C743F3C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120" y="2736025"/>
            <a:ext cx="1268063" cy="16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101.200+ Carro De Lado fotos de stock, imagens e fotos royalty-free - iStock">
            <a:extLst>
              <a:ext uri="{FF2B5EF4-FFF2-40B4-BE49-F238E27FC236}">
                <a16:creationId xmlns:a16="http://schemas.microsoft.com/office/drawing/2014/main" id="{F68B2E3E-39AA-D720-447B-2D10390DB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0921" y="4426774"/>
            <a:ext cx="2378822" cy="13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8B04463-9C6C-7BE7-9D5F-0F57F4BFA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1692" y="2225536"/>
            <a:ext cx="1381642" cy="203550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B67167B-AC49-4578-92B4-FF4ED971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85" y="2326842"/>
            <a:ext cx="3074751" cy="2049834"/>
          </a:xfrm>
          <a:prstGeom prst="rect">
            <a:avLst/>
          </a:prstGeom>
        </p:spPr>
      </p:pic>
      <p:pic>
        <p:nvPicPr>
          <p:cNvPr id="22" name="Imagem 2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280E430-099F-DE7E-97BD-FF86D26D0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34" y="1471730"/>
            <a:ext cx="2135927" cy="320389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FFF0B12-7BEC-0D09-2982-A29E5A2782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8706" y="2485241"/>
            <a:ext cx="2278528" cy="1643270"/>
          </a:xfrm>
          <a:prstGeom prst="rect">
            <a:avLst/>
          </a:prstGeom>
        </p:spPr>
      </p:pic>
      <p:pic>
        <p:nvPicPr>
          <p:cNvPr id="27" name="Imagem 2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551ED8D2-3369-B8C5-F756-3A548491DF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2" y="2471972"/>
            <a:ext cx="2639360" cy="175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3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7A8075AF-A4E7-C4AB-683F-76175C8D4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5CC89E22-1F85-006A-4E33-BCEF94F043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819E7E8-7AAB-9598-EABD-7FBEC6B04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7C1B29A9-B895-432E-19C9-691C7059E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AF3DADB0-73C2-8EEB-B790-B7F579D16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39" name="AutoShape 13">
            <a:extLst>
              <a:ext uri="{FF2B5EF4-FFF2-40B4-BE49-F238E27FC236}">
                <a16:creationId xmlns:a16="http://schemas.microsoft.com/office/drawing/2014/main" id="{4998D116-3FBB-5BBC-7F85-37C1BED2B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41" name="Imagem 40" descr="Homem segurando uma caixa de papelão&#10;&#10;O conteúdo gerado por IA pode estar incorreto.">
            <a:extLst>
              <a:ext uri="{FF2B5EF4-FFF2-40B4-BE49-F238E27FC236}">
                <a16:creationId xmlns:a16="http://schemas.microsoft.com/office/drawing/2014/main" id="{C5399DE2-C697-2187-55A1-6E4B3534E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134" y="1785501"/>
            <a:ext cx="5387697" cy="359179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D3A26DD-7457-4E68-7DBF-837CBA427B93}"/>
              </a:ext>
            </a:extLst>
          </p:cNvPr>
          <p:cNvSpPr txBox="1"/>
          <p:nvPr/>
        </p:nvSpPr>
        <p:spPr>
          <a:xfrm>
            <a:off x="4737607" y="193778"/>
            <a:ext cx="2716786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As mudanças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0CF6DAA-0444-DB37-B716-CFE9E382D983}"/>
              </a:ext>
            </a:extLst>
          </p:cNvPr>
          <p:cNvSpPr txBox="1"/>
          <p:nvPr/>
        </p:nvSpPr>
        <p:spPr>
          <a:xfrm>
            <a:off x="609600" y="1985009"/>
            <a:ext cx="10972800" cy="4194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1" marR="508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 carreira de Oficial de Justiça no Brasil tem passado por profundas transformações. Além de comunicar atos processuais e realizar diligências tradicionais — como penhora, avaliação, busca e apreensão e condução coercitiva — passamos a executar pesquisas patrimoniais para localizar pessoas e bens de devedores. A digitalização dos registros judiciais e extrajudiciais impulsionou o uso de sistemas eletrônicos de consulta, hoje indispensáveis para conferir maior celeridade e eficiência ao cumprimento das decisões judiciais</a:t>
            </a:r>
          </a:p>
        </p:txBody>
      </p:sp>
    </p:spTree>
    <p:extLst>
      <p:ext uri="{BB962C8B-B14F-4D97-AF65-F5344CB8AC3E}">
        <p14:creationId xmlns:p14="http://schemas.microsoft.com/office/powerpoint/2010/main" val="3220106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5099E983-FF1A-8637-3C80-91051C602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AA85AA79-4FD2-FD46-9E62-EE6E5E6E87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790E539-E5CC-7C4A-52C1-582E30A23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D1C0A31F-8466-830C-0E77-EAE1A678B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334D850-AD8E-193B-D361-180BC5E2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DA5929-F25F-E0F8-BB24-D799558CB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2" y="1784342"/>
            <a:ext cx="4177079" cy="17813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98211F1-EA05-D766-1D12-E4AD7CA08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12" y="3379876"/>
            <a:ext cx="2464822" cy="33692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3EBB269-C5E5-6D3F-C91C-54F69E1EB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914" y="1696980"/>
            <a:ext cx="2464822" cy="198152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8E8AB43-B4E1-CC09-769F-8DE75CB1F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805" y="4765375"/>
            <a:ext cx="2506248" cy="183653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61741B6-D7A2-D40C-1432-921A8586C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2307" y="4736594"/>
            <a:ext cx="3024068" cy="169154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45D4939-4D66-4BEA-FDD8-E9D746331FDB}"/>
              </a:ext>
            </a:extLst>
          </p:cNvPr>
          <p:cNvSpPr txBox="1"/>
          <p:nvPr/>
        </p:nvSpPr>
        <p:spPr>
          <a:xfrm>
            <a:off x="1925288" y="1306167"/>
            <a:ext cx="1939546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Indivíduos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A855F12-246B-0616-8BAA-DB34884DDDC0}"/>
              </a:ext>
            </a:extLst>
          </p:cNvPr>
          <p:cNvSpPr txBox="1"/>
          <p:nvPr/>
        </p:nvSpPr>
        <p:spPr>
          <a:xfrm>
            <a:off x="9603176" y="1278996"/>
            <a:ext cx="11532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Veículos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322C291-8566-5772-30F4-D50624D20DEC}"/>
              </a:ext>
            </a:extLst>
          </p:cNvPr>
          <p:cNvSpPr txBox="1"/>
          <p:nvPr/>
        </p:nvSpPr>
        <p:spPr>
          <a:xfrm>
            <a:off x="9067780" y="4289914"/>
            <a:ext cx="115327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Armas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015DB92-C3C1-C306-8308-8091E187118D}"/>
              </a:ext>
            </a:extLst>
          </p:cNvPr>
          <p:cNvSpPr txBox="1"/>
          <p:nvPr/>
        </p:nvSpPr>
        <p:spPr>
          <a:xfrm>
            <a:off x="4482798" y="4289914"/>
            <a:ext cx="1808248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Empresas</a:t>
            </a:r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393B2948-1862-CD69-12F0-EB9918B6B1E0}"/>
              </a:ext>
            </a:extLst>
          </p:cNvPr>
          <p:cNvSpPr/>
          <p:nvPr/>
        </p:nvSpPr>
        <p:spPr>
          <a:xfrm rot="2131923">
            <a:off x="718026" y="2059807"/>
            <a:ext cx="749173" cy="308377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E9E21D9B-DD38-A018-2FE4-A9559A16776C}"/>
              </a:ext>
            </a:extLst>
          </p:cNvPr>
          <p:cNvSpPr/>
          <p:nvPr/>
        </p:nvSpPr>
        <p:spPr>
          <a:xfrm rot="6660648">
            <a:off x="5781382" y="4329177"/>
            <a:ext cx="683328" cy="33809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E6320730-7379-8AF7-336D-B792675118CF}"/>
              </a:ext>
            </a:extLst>
          </p:cNvPr>
          <p:cNvSpPr/>
          <p:nvPr/>
        </p:nvSpPr>
        <p:spPr>
          <a:xfrm rot="6660648">
            <a:off x="10107446" y="4278489"/>
            <a:ext cx="683328" cy="33809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D0F1AFC-DFE9-F17F-EB12-8FBD8E9D5C4F}"/>
              </a:ext>
            </a:extLst>
          </p:cNvPr>
          <p:cNvSpPr txBox="1"/>
          <p:nvPr/>
        </p:nvSpPr>
        <p:spPr>
          <a:xfrm>
            <a:off x="3457666" y="1835200"/>
            <a:ext cx="6550834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rgbClr val="FF0000"/>
                </a:solidFill>
                <a:cs typeface="+mn-ea"/>
                <a:sym typeface="+mn-lt"/>
              </a:rPr>
              <a:t>DIVERSAS BASES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rgbClr val="FF0000"/>
                </a:solidFill>
                <a:cs typeface="+mn-ea"/>
                <a:sym typeface="+mn-lt"/>
              </a:rPr>
              <a:t>DE DADOS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6C4EEA7B-69E7-6772-ACFC-C835F249D4BA}"/>
              </a:ext>
            </a:extLst>
          </p:cNvPr>
          <p:cNvSpPr/>
          <p:nvPr/>
        </p:nvSpPr>
        <p:spPr>
          <a:xfrm rot="2131923">
            <a:off x="9017598" y="1394645"/>
            <a:ext cx="749173" cy="308377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1" name="Imagem 30" descr="Uma imagem contendo Texto&#10;&#10;Descrição gerada automaticamente">
            <a:extLst>
              <a:ext uri="{FF2B5EF4-FFF2-40B4-BE49-F238E27FC236}">
                <a16:creationId xmlns:a16="http://schemas.microsoft.com/office/drawing/2014/main" id="{70DD0372-60BB-573E-1455-80ED41485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76" y="256091"/>
            <a:ext cx="2395176" cy="1006376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94961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19E3552-2266-2CB0-B180-407B4FBA8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C3191578-7BBC-7E55-EDFE-6CA6DD9893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B81D6DD-A3F1-AF0E-07A3-5EB91596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630094ED-24FE-35F3-5C78-149CBDEC9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3C44321-51A1-1AB9-2D2A-AE331612F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F5FEB3-4398-D6B4-8D6A-6657E920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711" y="1391998"/>
            <a:ext cx="9875682" cy="528117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2A5D6481-2AAF-63C3-46D3-DC18EC73F8D4}"/>
              </a:ext>
            </a:extLst>
          </p:cNvPr>
          <p:cNvSpPr/>
          <p:nvPr/>
        </p:nvSpPr>
        <p:spPr>
          <a:xfrm>
            <a:off x="1503765" y="5296776"/>
            <a:ext cx="714928" cy="2226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B718F13-E13B-4662-E2FB-9082247D5DD0}"/>
              </a:ext>
            </a:extLst>
          </p:cNvPr>
          <p:cNvSpPr/>
          <p:nvPr/>
        </p:nvSpPr>
        <p:spPr>
          <a:xfrm>
            <a:off x="4643769" y="3592960"/>
            <a:ext cx="1121698" cy="544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Texto Explicativo: Seta para a Esquerda 8">
            <a:extLst>
              <a:ext uri="{FF2B5EF4-FFF2-40B4-BE49-F238E27FC236}">
                <a16:creationId xmlns:a16="http://schemas.microsoft.com/office/drawing/2014/main" id="{5BA720C6-9C74-417B-6B5B-B3BCAAF37499}"/>
              </a:ext>
            </a:extLst>
          </p:cNvPr>
          <p:cNvSpPr/>
          <p:nvPr/>
        </p:nvSpPr>
        <p:spPr>
          <a:xfrm>
            <a:off x="5812169" y="3473524"/>
            <a:ext cx="1121698" cy="685458"/>
          </a:xfrm>
          <a:prstGeom prst="left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há data do óbito?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89426D7-1A48-18BD-20BE-6C4896374729}"/>
              </a:ext>
            </a:extLst>
          </p:cNvPr>
          <p:cNvSpPr txBox="1"/>
          <p:nvPr/>
        </p:nvSpPr>
        <p:spPr>
          <a:xfrm>
            <a:off x="-215162" y="1953260"/>
            <a:ext cx="2461036" cy="270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BASE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RECEITA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FEDERAL - PF</a:t>
            </a:r>
          </a:p>
        </p:txBody>
      </p:sp>
      <p:pic>
        <p:nvPicPr>
          <p:cNvPr id="12" name="Image 641">
            <a:extLst>
              <a:ext uri="{FF2B5EF4-FFF2-40B4-BE49-F238E27FC236}">
                <a16:creationId xmlns:a16="http://schemas.microsoft.com/office/drawing/2014/main" id="{65433697-9B79-CAF3-C1FF-67EC4EDC7AB3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3327" y="2949235"/>
            <a:ext cx="322026" cy="56534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2BBF70-2618-B384-0865-1D569E3F3CD4}"/>
              </a:ext>
            </a:extLst>
          </p:cNvPr>
          <p:cNvSpPr txBox="1"/>
          <p:nvPr/>
        </p:nvSpPr>
        <p:spPr>
          <a:xfrm>
            <a:off x="7604234" y="1804401"/>
            <a:ext cx="3386010" cy="73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Observe</a:t>
            </a:r>
            <a:r>
              <a:rPr kumimoji="0" lang="pt-PT" sz="18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se</a:t>
            </a:r>
            <a:r>
              <a:rPr kumimoji="0" lang="pt-PT" sz="18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há</a:t>
            </a:r>
            <a:r>
              <a:rPr kumimoji="0" lang="pt-PT" sz="18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pt-PT" b="1" dirty="0">
                <a:solidFill>
                  <a:srgbClr val="FF0000"/>
                </a:solidFill>
                <a:cs typeface="+mn-ea"/>
                <a:sym typeface="+mn-lt"/>
              </a:rPr>
              <a:t>informação de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óbito</a:t>
            </a:r>
            <a:r>
              <a:rPr kumimoji="0" lang="pt-PT" sz="1800" b="1" i="0" u="none" strike="noStrike" kern="1200" cap="none" spc="-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e</a:t>
            </a:r>
            <a:r>
              <a:rPr kumimoji="0" lang="pt-PT" sz="1800" b="1" i="0" u="none" strike="noStrike" kern="1200" cap="none" spc="-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se</a:t>
            </a:r>
            <a:r>
              <a:rPr kumimoji="0" lang="pt-PT" sz="1800" b="1" i="0" u="none" strike="noStrike" kern="1200" cap="none" spc="-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é</a:t>
            </a:r>
            <a:r>
              <a:rPr kumimoji="0" lang="pt-PT" sz="1800" b="1" i="0" u="none" strike="noStrike" kern="1200" cap="none" spc="-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residente no</a:t>
            </a:r>
            <a:r>
              <a:rPr kumimoji="0" lang="pt-PT" sz="1800" b="1" i="0" u="none" strike="noStrike" kern="1200" cap="none" spc="-1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exterior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Seta: para a Esquerda 13">
            <a:extLst>
              <a:ext uri="{FF2B5EF4-FFF2-40B4-BE49-F238E27FC236}">
                <a16:creationId xmlns:a16="http://schemas.microsoft.com/office/drawing/2014/main" id="{9B13C6AB-DE7C-59CE-96A7-807E0D0344F0}"/>
              </a:ext>
            </a:extLst>
          </p:cNvPr>
          <p:cNvSpPr/>
          <p:nvPr/>
        </p:nvSpPr>
        <p:spPr>
          <a:xfrm rot="19916388" flipV="1">
            <a:off x="6948950" y="3119822"/>
            <a:ext cx="2160306" cy="19415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77BCD52E-212A-E8EC-3785-534543A9A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91" y="345328"/>
            <a:ext cx="1868018" cy="784881"/>
          </a:xfrm>
          <a:prstGeom prst="rect">
            <a:avLst/>
          </a:prstGeom>
          <a:ln w="3175">
            <a:noFill/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FFF40FF-8C11-287A-C5BD-4B2603F9F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76" y="4322339"/>
            <a:ext cx="1381642" cy="20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86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F5482A79-1F2F-E9C1-8B2F-AADBBCB69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91F2C835-99A1-34AB-01C7-61BE9C919D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822D834-3811-453A-0125-3FD0537C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6E5CB4D4-73A4-5590-3BB3-419C3DCAA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7744598-08EA-45D6-1044-E113E249E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5A4DA27-E001-2670-A90D-D666B09F9F6C}"/>
              </a:ext>
            </a:extLst>
          </p:cNvPr>
          <p:cNvSpPr txBox="1"/>
          <p:nvPr/>
        </p:nvSpPr>
        <p:spPr>
          <a:xfrm>
            <a:off x="2432304" y="1273076"/>
            <a:ext cx="8833104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BASE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ÍNDICE NACIONAL</a:t>
            </a:r>
          </a:p>
        </p:txBody>
      </p:sp>
      <p:pic>
        <p:nvPicPr>
          <p:cNvPr id="12" name="Image 641">
            <a:extLst>
              <a:ext uri="{FF2B5EF4-FFF2-40B4-BE49-F238E27FC236}">
                <a16:creationId xmlns:a16="http://schemas.microsoft.com/office/drawing/2014/main" id="{2DB8934C-06C8-E9D4-22D3-1CE20A2451A5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2787" y="2949218"/>
            <a:ext cx="322026" cy="565345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118B7794-9770-0F1C-7A35-A81E323D7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91" y="345328"/>
            <a:ext cx="1868018" cy="784881"/>
          </a:xfrm>
          <a:prstGeom prst="rect">
            <a:avLst/>
          </a:prstGeom>
          <a:ln w="3175">
            <a:noFill/>
          </a:ln>
        </p:spPr>
      </p:pic>
      <p:pic>
        <p:nvPicPr>
          <p:cNvPr id="16" name="Picture 10" descr="Fotomontagem Identidade Real - Pixiz">
            <a:extLst>
              <a:ext uri="{FF2B5EF4-FFF2-40B4-BE49-F238E27FC236}">
                <a16:creationId xmlns:a16="http://schemas.microsoft.com/office/drawing/2014/main" id="{EA133F7E-88B9-7836-1A63-358B1150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0299" y="4305424"/>
            <a:ext cx="1064900" cy="167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160C5B1-3BC3-2DEE-C6F6-05CBC3A99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3841" y="4322339"/>
            <a:ext cx="1381642" cy="20355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17BED5C-53AB-3AA0-48C2-877B00C43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76" y="2743944"/>
            <a:ext cx="11453707" cy="3834904"/>
          </a:xfrm>
          <a:prstGeom prst="rect">
            <a:avLst/>
          </a:prstGeom>
        </p:spPr>
      </p:pic>
      <p:pic>
        <p:nvPicPr>
          <p:cNvPr id="10" name="Imagem 9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4708C55-09FF-56F6-776E-A92CEADA4C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165" y="150480"/>
            <a:ext cx="1648433" cy="2472650"/>
          </a:xfrm>
          <a:prstGeom prst="rect">
            <a:avLst/>
          </a:prstGeom>
        </p:spPr>
      </p:pic>
      <p:pic>
        <p:nvPicPr>
          <p:cNvPr id="2" name="Picture 10" descr="Fotomontagem Identidade Real - Pixiz">
            <a:extLst>
              <a:ext uri="{FF2B5EF4-FFF2-40B4-BE49-F238E27FC236}">
                <a16:creationId xmlns:a16="http://schemas.microsoft.com/office/drawing/2014/main" id="{4D9069AA-C271-CCB8-5FE0-E5BAAFD5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9" y="951415"/>
            <a:ext cx="1064900" cy="167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ta: para a Esquerda 2">
            <a:extLst>
              <a:ext uri="{FF2B5EF4-FFF2-40B4-BE49-F238E27FC236}">
                <a16:creationId xmlns:a16="http://schemas.microsoft.com/office/drawing/2014/main" id="{0B1F0B2D-6195-4A6B-5399-2F1844214C0E}"/>
              </a:ext>
            </a:extLst>
          </p:cNvPr>
          <p:cNvSpPr/>
          <p:nvPr/>
        </p:nvSpPr>
        <p:spPr>
          <a:xfrm rot="19916388">
            <a:off x="10588419" y="4524300"/>
            <a:ext cx="984899" cy="2173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9F83A22D-57F6-EFF6-6CE2-5CB8A5FBAEBA}"/>
              </a:ext>
            </a:extLst>
          </p:cNvPr>
          <p:cNvSpPr/>
          <p:nvPr/>
        </p:nvSpPr>
        <p:spPr>
          <a:xfrm rot="19916388">
            <a:off x="10919935" y="5380634"/>
            <a:ext cx="984899" cy="2173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019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1D7976A9-C629-A2BE-2243-D9F6858BD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5BA13FAA-119F-A269-1783-60189518D2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A5E0D2F-2571-DA6C-799D-BDDD606A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46377D0F-A352-145D-E4F9-64AF77254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6E239E6-E27B-60A8-F89E-96810E0C7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BDEA42E-06D2-6F89-DF60-D8B507F63C62}"/>
              </a:ext>
            </a:extLst>
          </p:cNvPr>
          <p:cNvSpPr txBox="1"/>
          <p:nvPr/>
        </p:nvSpPr>
        <p:spPr>
          <a:xfrm>
            <a:off x="3955092" y="1336242"/>
            <a:ext cx="10716768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BASE - ÍNDICE NACIONAL</a:t>
            </a:r>
          </a:p>
        </p:txBody>
      </p:sp>
      <p:pic>
        <p:nvPicPr>
          <p:cNvPr id="12" name="Image 641">
            <a:extLst>
              <a:ext uri="{FF2B5EF4-FFF2-40B4-BE49-F238E27FC236}">
                <a16:creationId xmlns:a16="http://schemas.microsoft.com/office/drawing/2014/main" id="{A28D0694-0B91-913C-1140-AFD2E1FCB9C4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2787" y="2949218"/>
            <a:ext cx="322026" cy="565345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0BFE461E-598B-D806-06D3-564F5E0F4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91" y="345328"/>
            <a:ext cx="1868018" cy="784881"/>
          </a:xfrm>
          <a:prstGeom prst="rect">
            <a:avLst/>
          </a:prstGeom>
          <a:ln w="3175">
            <a:noFill/>
          </a:ln>
        </p:spPr>
      </p:pic>
      <p:pic>
        <p:nvPicPr>
          <p:cNvPr id="16" name="Picture 10" descr="Fotomontagem Identidade Real - Pixiz">
            <a:extLst>
              <a:ext uri="{FF2B5EF4-FFF2-40B4-BE49-F238E27FC236}">
                <a16:creationId xmlns:a16="http://schemas.microsoft.com/office/drawing/2014/main" id="{86042C40-ACC7-D2EF-0527-954F69DB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0299" y="4305424"/>
            <a:ext cx="1064900" cy="167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9DC69A3-CE97-2BA9-DE41-DC84BB78F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3841" y="4322339"/>
            <a:ext cx="1381642" cy="2035505"/>
          </a:xfrm>
          <a:prstGeom prst="rect">
            <a:avLst/>
          </a:prstGeom>
        </p:spPr>
      </p:pic>
      <p:pic>
        <p:nvPicPr>
          <p:cNvPr id="10" name="Imagem 9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2A507BD-3F4C-87F3-5750-1707F41B0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188" y="2268664"/>
            <a:ext cx="1957586" cy="29363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A3E19F-BDC6-B108-884D-2E03AEFA4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240" y="2268664"/>
            <a:ext cx="9787548" cy="4409478"/>
          </a:xfrm>
          <a:prstGeom prst="rect">
            <a:avLst/>
          </a:prstGeom>
        </p:spPr>
      </p:pic>
      <p:sp>
        <p:nvSpPr>
          <p:cNvPr id="6" name="Seta: para a Esquerda 5">
            <a:extLst>
              <a:ext uri="{FF2B5EF4-FFF2-40B4-BE49-F238E27FC236}">
                <a16:creationId xmlns:a16="http://schemas.microsoft.com/office/drawing/2014/main" id="{C3E8786D-A81D-B6F5-5094-C92F052042D7}"/>
              </a:ext>
            </a:extLst>
          </p:cNvPr>
          <p:cNvSpPr/>
          <p:nvPr/>
        </p:nvSpPr>
        <p:spPr>
          <a:xfrm rot="19916388">
            <a:off x="5936825" y="2201448"/>
            <a:ext cx="984899" cy="2173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Seta: para a Esquerda 20">
            <a:extLst>
              <a:ext uri="{FF2B5EF4-FFF2-40B4-BE49-F238E27FC236}">
                <a16:creationId xmlns:a16="http://schemas.microsoft.com/office/drawing/2014/main" id="{F0825E2E-3255-2C52-C406-65F2702883E0}"/>
              </a:ext>
            </a:extLst>
          </p:cNvPr>
          <p:cNvSpPr/>
          <p:nvPr/>
        </p:nvSpPr>
        <p:spPr>
          <a:xfrm rot="19916388">
            <a:off x="7755223" y="4473545"/>
            <a:ext cx="984899" cy="2173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001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E4F48BE-A357-A6C8-C3AE-EB881C0CB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EC18AF8-8252-3B64-0F96-F8F238396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9EA7D7D-3933-0233-EC84-C67333D6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091FFA58-D7D5-133A-1A16-1A57029D3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648951-4509-BFEF-9613-ADBD501C2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25ED17-9CB4-DB1D-4755-115EC9D8862A}"/>
              </a:ext>
            </a:extLst>
          </p:cNvPr>
          <p:cNvSpPr txBox="1"/>
          <p:nvPr/>
        </p:nvSpPr>
        <p:spPr>
          <a:xfrm>
            <a:off x="3955092" y="1336242"/>
            <a:ext cx="10716768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BASE - ÍNDICE NACIONAL</a:t>
            </a:r>
          </a:p>
        </p:txBody>
      </p:sp>
      <p:pic>
        <p:nvPicPr>
          <p:cNvPr id="12" name="Image 641">
            <a:extLst>
              <a:ext uri="{FF2B5EF4-FFF2-40B4-BE49-F238E27FC236}">
                <a16:creationId xmlns:a16="http://schemas.microsoft.com/office/drawing/2014/main" id="{5E7B05A5-3550-5D1D-0F7F-569E1A583F27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2787" y="2949218"/>
            <a:ext cx="322026" cy="565345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8AA9861D-DE87-659D-D3E9-74A6841DF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91" y="345328"/>
            <a:ext cx="1868018" cy="784881"/>
          </a:xfrm>
          <a:prstGeom prst="rect">
            <a:avLst/>
          </a:prstGeom>
          <a:ln w="3175">
            <a:noFill/>
          </a:ln>
        </p:spPr>
      </p:pic>
      <p:pic>
        <p:nvPicPr>
          <p:cNvPr id="16" name="Picture 10" descr="Fotomontagem Identidade Real - Pixiz">
            <a:extLst>
              <a:ext uri="{FF2B5EF4-FFF2-40B4-BE49-F238E27FC236}">
                <a16:creationId xmlns:a16="http://schemas.microsoft.com/office/drawing/2014/main" id="{4D422F01-F422-B049-E2CF-A85E3E1C2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0299" y="4305424"/>
            <a:ext cx="1064900" cy="167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0EADCCA-F385-02AD-A971-86F7E7CD5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3841" y="4322339"/>
            <a:ext cx="1381642" cy="2035505"/>
          </a:xfrm>
          <a:prstGeom prst="rect">
            <a:avLst/>
          </a:prstGeom>
        </p:spPr>
      </p:pic>
      <p:pic>
        <p:nvPicPr>
          <p:cNvPr id="10" name="Imagem 9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BAC67318-8B97-93B8-E3E2-540E44BAE1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188" y="2268664"/>
            <a:ext cx="1957586" cy="29363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838E55F-3330-30AB-FD67-B4E8FC9AB6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76" y="2268664"/>
            <a:ext cx="9838320" cy="4441968"/>
          </a:xfrm>
          <a:prstGeom prst="rect">
            <a:avLst/>
          </a:prstGeom>
        </p:spPr>
      </p:pic>
      <p:sp>
        <p:nvSpPr>
          <p:cNvPr id="6" name="Seta: para a Esquerda 5">
            <a:extLst>
              <a:ext uri="{FF2B5EF4-FFF2-40B4-BE49-F238E27FC236}">
                <a16:creationId xmlns:a16="http://schemas.microsoft.com/office/drawing/2014/main" id="{00E89E78-D1E7-4F38-6468-CE89F2F6FF7A}"/>
              </a:ext>
            </a:extLst>
          </p:cNvPr>
          <p:cNvSpPr/>
          <p:nvPr/>
        </p:nvSpPr>
        <p:spPr>
          <a:xfrm rot="19916388">
            <a:off x="8335351" y="2290894"/>
            <a:ext cx="984899" cy="2173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Seta: para a Esquerda 20">
            <a:extLst>
              <a:ext uri="{FF2B5EF4-FFF2-40B4-BE49-F238E27FC236}">
                <a16:creationId xmlns:a16="http://schemas.microsoft.com/office/drawing/2014/main" id="{457A9BBD-2C88-FAC9-BCC7-6C7EE7C51FC1}"/>
              </a:ext>
            </a:extLst>
          </p:cNvPr>
          <p:cNvSpPr/>
          <p:nvPr/>
        </p:nvSpPr>
        <p:spPr>
          <a:xfrm rot="19916388">
            <a:off x="8902437" y="3320345"/>
            <a:ext cx="984899" cy="2173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1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BFD46A3D-4814-B933-91AC-3A13CF0C1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7F237E1B-63D3-6116-883C-638E183FE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2EECB77-243B-750D-4AFA-CD842CAB2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16CD7977-8D60-12B5-8E75-0C0A42EAD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EC87781-1E8D-E0F8-2E8B-74E859A8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3" name="Image 776">
            <a:extLst>
              <a:ext uri="{FF2B5EF4-FFF2-40B4-BE49-F238E27FC236}">
                <a16:creationId xmlns:a16="http://schemas.microsoft.com/office/drawing/2014/main" id="{49EE77C6-1279-2658-8CE1-5D704C5001D2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2486" y="1273106"/>
            <a:ext cx="8583772" cy="538552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33A3234-518C-09F7-2EB5-4D96B32F8A10}"/>
              </a:ext>
            </a:extLst>
          </p:cNvPr>
          <p:cNvSpPr txBox="1"/>
          <p:nvPr/>
        </p:nvSpPr>
        <p:spPr>
          <a:xfrm>
            <a:off x="0" y="2549724"/>
            <a:ext cx="3012486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BASE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DPF – SINARM</a:t>
            </a: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9792BDE9-EF29-4828-2DA6-92D85AFD7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91" y="244113"/>
            <a:ext cx="1868018" cy="784881"/>
          </a:xfrm>
          <a:prstGeom prst="rect">
            <a:avLst/>
          </a:prstGeom>
          <a:ln w="3175"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B48C4EF-D9EF-206A-35CA-E0D365BA3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79" y="3965870"/>
            <a:ext cx="2278528" cy="1643270"/>
          </a:xfrm>
          <a:prstGeom prst="rect">
            <a:avLst/>
          </a:prstGeom>
        </p:spPr>
      </p:pic>
      <p:sp>
        <p:nvSpPr>
          <p:cNvPr id="2" name="Seta: para a Esquerda 1">
            <a:extLst>
              <a:ext uri="{FF2B5EF4-FFF2-40B4-BE49-F238E27FC236}">
                <a16:creationId xmlns:a16="http://schemas.microsoft.com/office/drawing/2014/main" id="{36CE81D1-3156-94CC-D022-52EAA3C7D041}"/>
              </a:ext>
            </a:extLst>
          </p:cNvPr>
          <p:cNvSpPr/>
          <p:nvPr/>
        </p:nvSpPr>
        <p:spPr>
          <a:xfrm rot="19916388">
            <a:off x="8687064" y="2113539"/>
            <a:ext cx="984899" cy="2173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19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8FE266F-1FD3-9A75-BDF3-1C0CA12B8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B3CF7990-26BD-54FE-4CCF-FCD4B9D4F6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BA04E91-17F8-714A-C0BD-EB904A5F2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30806E0D-AFE6-E69C-173F-0F778D8A5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B935E7F-3C01-B84F-EA08-2AB8978F2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A9CFE9-162F-F942-E10F-59CCE2EF3A57}"/>
              </a:ext>
            </a:extLst>
          </p:cNvPr>
          <p:cNvSpPr txBox="1"/>
          <p:nvPr/>
        </p:nvSpPr>
        <p:spPr>
          <a:xfrm>
            <a:off x="17652" y="2021460"/>
            <a:ext cx="2911008" cy="204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BASE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DENATRAN – RENACH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473F22C0-5790-6C7C-2D52-F8B603343796}"/>
              </a:ext>
            </a:extLst>
          </p:cNvPr>
          <p:cNvSpPr/>
          <p:nvPr/>
        </p:nvSpPr>
        <p:spPr>
          <a:xfrm rot="10289348">
            <a:off x="7009988" y="1926358"/>
            <a:ext cx="749283" cy="33814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Imagem 12" descr="Uma imagem contendo Texto&#10;&#10;Descrição gerada automaticamente">
            <a:extLst>
              <a:ext uri="{FF2B5EF4-FFF2-40B4-BE49-F238E27FC236}">
                <a16:creationId xmlns:a16="http://schemas.microsoft.com/office/drawing/2014/main" id="{67F46D6C-9F4A-4307-0E3F-06F88C2A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75" y="163744"/>
            <a:ext cx="1868018" cy="784881"/>
          </a:xfrm>
          <a:prstGeom prst="rect">
            <a:avLst/>
          </a:prstGeom>
          <a:ln w="3175"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8819D47-9E8D-AE3C-9EFC-59C44992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76" y="3960452"/>
            <a:ext cx="1381642" cy="2035505"/>
          </a:xfrm>
          <a:prstGeom prst="rect">
            <a:avLst/>
          </a:prstGeom>
        </p:spPr>
      </p:pic>
      <p:pic>
        <p:nvPicPr>
          <p:cNvPr id="17" name="Imagem 16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09FF4BBD-1F97-545C-D7FB-3EF4A5C53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6" y="1872774"/>
            <a:ext cx="8021147" cy="4273222"/>
          </a:xfrm>
          <a:prstGeom prst="rect">
            <a:avLst/>
          </a:prstGeom>
        </p:spPr>
      </p:pic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BFB80309-2D4A-69EC-A681-FDBF7BA10047}"/>
              </a:ext>
            </a:extLst>
          </p:cNvPr>
          <p:cNvSpPr/>
          <p:nvPr/>
        </p:nvSpPr>
        <p:spPr>
          <a:xfrm rot="2577528">
            <a:off x="5179561" y="1324663"/>
            <a:ext cx="749283" cy="33814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8F8DB861-C80D-0F34-6BDF-2F4E3F8E9E98}"/>
              </a:ext>
            </a:extLst>
          </p:cNvPr>
          <p:cNvSpPr/>
          <p:nvPr/>
        </p:nvSpPr>
        <p:spPr>
          <a:xfrm rot="2589017">
            <a:off x="2650394" y="3412330"/>
            <a:ext cx="749283" cy="33814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77D239F-06AC-8EF1-ABC4-524047B84BCD}"/>
              </a:ext>
            </a:extLst>
          </p:cNvPr>
          <p:cNvSpPr/>
          <p:nvPr/>
        </p:nvSpPr>
        <p:spPr>
          <a:xfrm>
            <a:off x="8977037" y="4170251"/>
            <a:ext cx="1120364" cy="2189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566BE05-955C-D4A6-D515-5115D6EC2544}"/>
              </a:ext>
            </a:extLst>
          </p:cNvPr>
          <p:cNvSpPr/>
          <p:nvPr/>
        </p:nvSpPr>
        <p:spPr>
          <a:xfrm>
            <a:off x="8977037" y="3289815"/>
            <a:ext cx="1120364" cy="2189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pt-BR" dirty="0">
              <a:cs typeface="+mn-ea"/>
              <a:sym typeface="+mn-lt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C5296C80-DF95-162D-2868-50DFE52F30BF}"/>
              </a:ext>
            </a:extLst>
          </p:cNvPr>
          <p:cNvSpPr/>
          <p:nvPr/>
        </p:nvSpPr>
        <p:spPr>
          <a:xfrm>
            <a:off x="8977037" y="3736889"/>
            <a:ext cx="1120364" cy="2189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A97498A-FE4D-9BE8-2D0F-A0EF4B4DD34B}"/>
              </a:ext>
            </a:extLst>
          </p:cNvPr>
          <p:cNvSpPr/>
          <p:nvPr/>
        </p:nvSpPr>
        <p:spPr>
          <a:xfrm>
            <a:off x="3305021" y="1872773"/>
            <a:ext cx="1120364" cy="2189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085FBB1-3E87-F0AC-1848-E273657A5D08}"/>
              </a:ext>
            </a:extLst>
          </p:cNvPr>
          <p:cNvSpPr/>
          <p:nvPr/>
        </p:nvSpPr>
        <p:spPr>
          <a:xfrm>
            <a:off x="5943599" y="5004277"/>
            <a:ext cx="2182316" cy="10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FAF5BEB-51F6-46AA-2E59-63EBA560685D}"/>
              </a:ext>
            </a:extLst>
          </p:cNvPr>
          <p:cNvSpPr/>
          <p:nvPr/>
        </p:nvSpPr>
        <p:spPr>
          <a:xfrm>
            <a:off x="7231398" y="4136113"/>
            <a:ext cx="791077" cy="10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975E4E4-7633-6546-C273-3C8B49918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99" y="3255299"/>
            <a:ext cx="1124315" cy="14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31EE1D9-AD1A-A679-7169-360700B0A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55BFD4BA-A887-C12E-D018-CEFD3D1B68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B97808E-4AC7-6BB2-DA7E-1ACAB9B7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668F469C-4FA5-A386-1170-06A5C987C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1C9B5A6-4A93-6105-BAC9-C98665200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B6B7EC5-2208-F18F-BE32-13B1B4099CB2}"/>
              </a:ext>
            </a:extLst>
          </p:cNvPr>
          <p:cNvSpPr txBox="1"/>
          <p:nvPr/>
        </p:nvSpPr>
        <p:spPr>
          <a:xfrm>
            <a:off x="-207711" y="1848598"/>
            <a:ext cx="2911008" cy="227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BASE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DENATRAN – RENAVAM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VEÍCULOS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C1BBEB-9547-521B-AD92-4437F613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385" y="1406507"/>
            <a:ext cx="9784469" cy="545149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DED44563-64B8-E686-2B3A-EB6E7C480BDF}"/>
              </a:ext>
            </a:extLst>
          </p:cNvPr>
          <p:cNvSpPr/>
          <p:nvPr/>
        </p:nvSpPr>
        <p:spPr>
          <a:xfrm rot="159942">
            <a:off x="2950910" y="1483413"/>
            <a:ext cx="749283" cy="33814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9181A793-A5B6-7EDD-0D05-08B918F03D05}"/>
              </a:ext>
            </a:extLst>
          </p:cNvPr>
          <p:cNvSpPr/>
          <p:nvPr/>
        </p:nvSpPr>
        <p:spPr>
          <a:xfrm rot="2601940">
            <a:off x="8290567" y="2649024"/>
            <a:ext cx="749283" cy="33814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B86FB761-57E8-57EA-1119-7E30F6066E48}"/>
              </a:ext>
            </a:extLst>
          </p:cNvPr>
          <p:cNvSpPr/>
          <p:nvPr/>
        </p:nvSpPr>
        <p:spPr>
          <a:xfrm rot="11063558">
            <a:off x="4437114" y="2742625"/>
            <a:ext cx="749283" cy="33814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25AE3C68-0B12-D64C-3F3A-E062E398045F}"/>
              </a:ext>
            </a:extLst>
          </p:cNvPr>
          <p:cNvSpPr/>
          <p:nvPr/>
        </p:nvSpPr>
        <p:spPr>
          <a:xfrm rot="11063558">
            <a:off x="10058875" y="4533325"/>
            <a:ext cx="749283" cy="33814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id="{E436F2C6-C140-A20B-E9A4-0C9B283D8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91" y="323166"/>
            <a:ext cx="1868018" cy="784881"/>
          </a:xfrm>
          <a:prstGeom prst="rect">
            <a:avLst/>
          </a:prstGeom>
          <a:ln w="3175">
            <a:noFill/>
          </a:ln>
        </p:spPr>
      </p:pic>
      <p:pic>
        <p:nvPicPr>
          <p:cNvPr id="15" name="Picture 12" descr="101.200+ Carro De Lado fotos de stock, imagens e fotos royalty-free - iStock">
            <a:extLst>
              <a:ext uri="{FF2B5EF4-FFF2-40B4-BE49-F238E27FC236}">
                <a16:creationId xmlns:a16="http://schemas.microsoft.com/office/drawing/2014/main" id="{3B73FB25-86CA-BFF7-F33E-B90D33F5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8165" y="3581400"/>
            <a:ext cx="1742811" cy="101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382259AB-17E9-ADFF-FDF9-2F0BEF289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1" y="3581399"/>
            <a:ext cx="1956843" cy="1304562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272E2DDE-AF48-1ED4-3FCF-FEDB6F9CEFCC}"/>
              </a:ext>
            </a:extLst>
          </p:cNvPr>
          <p:cNvSpPr/>
          <p:nvPr/>
        </p:nvSpPr>
        <p:spPr>
          <a:xfrm rot="2577528">
            <a:off x="6494256" y="1318019"/>
            <a:ext cx="749283" cy="33814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82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A561AFA-358F-8725-B0A6-F89C8557B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0B155231-0165-351F-A06F-09702A5643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15431F5-2A67-C64B-D88A-263CC9082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6593E1EA-8A15-8698-70F0-BE88091B8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0A73753-11FE-2049-5ADA-A438CCD41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C725C4-82D3-6D29-ED93-22E65A539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261" y="1694167"/>
            <a:ext cx="9631549" cy="498801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7612949-BF3F-7C2C-2360-D02C4B5F6C7F}"/>
              </a:ext>
            </a:extLst>
          </p:cNvPr>
          <p:cNvSpPr/>
          <p:nvPr/>
        </p:nvSpPr>
        <p:spPr>
          <a:xfrm>
            <a:off x="10151335" y="2680478"/>
            <a:ext cx="1471510" cy="6689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315DB6-6577-261B-1CD4-C07ED66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125" y="249493"/>
            <a:ext cx="3696643" cy="805757"/>
          </a:xfrm>
          <a:prstGeom prst="rect">
            <a:avLst/>
          </a:prstGeom>
        </p:spPr>
      </p:pic>
      <p:pic>
        <p:nvPicPr>
          <p:cNvPr id="11" name="Imagem 10" descr="Forma, Círculo&#10;&#10;O conteúdo gerado por IA pode estar incorreto.">
            <a:extLst>
              <a:ext uri="{FF2B5EF4-FFF2-40B4-BE49-F238E27FC236}">
                <a16:creationId xmlns:a16="http://schemas.microsoft.com/office/drawing/2014/main" id="{0797CB50-4B5F-465A-5C68-9D3BDAA0E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255" y="373623"/>
            <a:ext cx="1321157" cy="1321157"/>
          </a:xfrm>
          <a:prstGeom prst="rect">
            <a:avLst/>
          </a:prstGeom>
        </p:spPr>
      </p:pic>
      <p:sp>
        <p:nvSpPr>
          <p:cNvPr id="12" name="Seta: para Cima 11">
            <a:extLst>
              <a:ext uri="{FF2B5EF4-FFF2-40B4-BE49-F238E27FC236}">
                <a16:creationId xmlns:a16="http://schemas.microsoft.com/office/drawing/2014/main" id="{2E10FCAD-CF44-0383-1D36-C73BC89FE3CA}"/>
              </a:ext>
            </a:extLst>
          </p:cNvPr>
          <p:cNvSpPr/>
          <p:nvPr/>
        </p:nvSpPr>
        <p:spPr>
          <a:xfrm rot="6279066">
            <a:off x="9182793" y="1717647"/>
            <a:ext cx="416608" cy="1342011"/>
          </a:xfrm>
          <a:prstGeom prst="upArrow">
            <a:avLst>
              <a:gd name="adj1" fmla="val 50000"/>
              <a:gd name="adj2" fmla="val 4838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951D068-15D4-8144-6175-5BA6B4C5D13C}"/>
              </a:ext>
            </a:extLst>
          </p:cNvPr>
          <p:cNvSpPr txBox="1"/>
          <p:nvPr/>
        </p:nvSpPr>
        <p:spPr>
          <a:xfrm>
            <a:off x="5406120" y="2865121"/>
            <a:ext cx="2618488" cy="43704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prstClr val="white"/>
                </a:solidFill>
                <a:cs typeface="+mn-ea"/>
                <a:sym typeface="+mn-lt"/>
              </a:rPr>
              <a:t>COJAF 2025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2EB256B-12D4-4CA6-D2F8-DFD0E5F31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360" y="1751873"/>
            <a:ext cx="1120266" cy="14612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53FDF5D-E040-DE76-142B-5B2ADA5CECFD}"/>
              </a:ext>
            </a:extLst>
          </p:cNvPr>
          <p:cNvSpPr txBox="1"/>
          <p:nvPr/>
        </p:nvSpPr>
        <p:spPr>
          <a:xfrm>
            <a:off x="-31010" y="2280346"/>
            <a:ext cx="2392262" cy="1825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F0000"/>
                </a:solidFill>
                <a:cs typeface="+mn-ea"/>
                <a:sym typeface="+mn-lt"/>
              </a:rPr>
              <a:t>CONSULTA NACIONAL DE IMÓVEIS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128" name="Picture 8" descr="Casa azul Imagens – Download Grátis no Freepik">
            <a:extLst>
              <a:ext uri="{FF2B5EF4-FFF2-40B4-BE49-F238E27FC236}">
                <a16:creationId xmlns:a16="http://schemas.microsoft.com/office/drawing/2014/main" id="{A4D01B5B-E549-64E1-4030-1984ACCD0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652" y="184666"/>
            <a:ext cx="1983076" cy="132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9">
            <a:extLst>
              <a:ext uri="{FF2B5EF4-FFF2-40B4-BE49-F238E27FC236}">
                <a16:creationId xmlns:a16="http://schemas.microsoft.com/office/drawing/2014/main" id="{6A273C66-409C-0738-93E1-FF0ADAC0F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1219200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39" name="Imagem 38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FCD5329C-74C3-20BC-B8BB-AAA831AD48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737" y="249935"/>
            <a:ext cx="1953487" cy="130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C5BB920B-F658-3AA8-D56E-5E2BF934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7797F823-6301-BFA3-1A13-2F3362C3BA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6DBB26B-BB60-E4C4-8DC7-B4C3A06C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C94D620E-FBE9-07D7-9DC8-F791F99C6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1F613D4-1510-871E-D527-FFA16313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D719F9-64E6-55E5-6236-40A6A731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299" y="1148339"/>
            <a:ext cx="8196793" cy="560221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2F6DA9F-8588-AF0F-9FF7-DAD3682E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606" y="6028413"/>
            <a:ext cx="783249" cy="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363;p14">
            <a:extLst>
              <a:ext uri="{FF2B5EF4-FFF2-40B4-BE49-F238E27FC236}">
                <a16:creationId xmlns:a16="http://schemas.microsoft.com/office/drawing/2014/main" id="{1CD67405-5305-E78D-AAE2-DEBD2DF84DE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823695">
            <a:off x="5879402" y="3250085"/>
            <a:ext cx="369175" cy="106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3;p14">
            <a:extLst>
              <a:ext uri="{FF2B5EF4-FFF2-40B4-BE49-F238E27FC236}">
                <a16:creationId xmlns:a16="http://schemas.microsoft.com/office/drawing/2014/main" id="{54BE8B8F-96B3-D33C-D342-7027A9F0E2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823695">
            <a:off x="9216762" y="5072917"/>
            <a:ext cx="369175" cy="106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7B0E29D-CE02-875C-4510-9B6A0525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84" y="2850424"/>
            <a:ext cx="1022822" cy="8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0D49BB4-98A7-F27F-4D84-5EDF21427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125" y="249493"/>
            <a:ext cx="3696643" cy="805757"/>
          </a:xfrm>
          <a:prstGeom prst="rect">
            <a:avLst/>
          </a:prstGeom>
        </p:spPr>
      </p:pic>
      <p:pic>
        <p:nvPicPr>
          <p:cNvPr id="15" name="Imagem 14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43DC2498-5EA8-9892-D3BC-156DF6C6AD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2" y="3954072"/>
            <a:ext cx="2030955" cy="135397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D3C8B2D7-0F4F-EF3D-D879-D1105D126723}"/>
              </a:ext>
            </a:extLst>
          </p:cNvPr>
          <p:cNvSpPr txBox="1"/>
          <p:nvPr/>
        </p:nvSpPr>
        <p:spPr>
          <a:xfrm>
            <a:off x="479092" y="2188425"/>
            <a:ext cx="2392262" cy="1825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F0000"/>
                </a:solidFill>
                <a:cs typeface="+mn-ea"/>
                <a:sym typeface="+mn-lt"/>
              </a:rPr>
              <a:t>CONSULTA NACIONAL DE IMÓVEIS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412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27CF8C28-1F4A-2EC9-D6A1-DD5EE9808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FC3F817B-59EE-E0BB-B607-62C0D94B57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5533C02-5DFA-FF25-05AB-228585879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35AD52E9-4587-40BA-594D-E9153BC410FD}"/>
              </a:ext>
            </a:extLst>
          </p:cNvPr>
          <p:cNvSpPr txBox="1"/>
          <p:nvPr/>
        </p:nvSpPr>
        <p:spPr>
          <a:xfrm>
            <a:off x="3487362" y="3075057"/>
            <a:ext cx="7388164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pt-BR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04396FE7-FE28-4258-40FB-5C20F6373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6C6B0BD1-89B9-13F1-E0F0-A4DDDB028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208474E-73F2-1717-472C-DF72CD7F0902}"/>
              </a:ext>
            </a:extLst>
          </p:cNvPr>
          <p:cNvSpPr txBox="1"/>
          <p:nvPr/>
        </p:nvSpPr>
        <p:spPr>
          <a:xfrm>
            <a:off x="328936" y="1983895"/>
            <a:ext cx="6614876" cy="4861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600" dirty="0">
                <a:solidFill>
                  <a:schemeClr val="bg1"/>
                </a:solidFill>
                <a:cs typeface="+mn-ea"/>
                <a:sym typeface="+mn-lt"/>
              </a:rPr>
              <a:t>✅ </a:t>
            </a:r>
            <a:r>
              <a:rPr lang="pt-BR" sz="2600" b="1" dirty="0">
                <a:solidFill>
                  <a:schemeClr val="bg1"/>
                </a:solidFill>
                <a:cs typeface="+mn-ea"/>
                <a:sym typeface="+mn-lt"/>
              </a:rPr>
              <a:t>Releitura histórica das atribuições tradicionais do Oficial de Justiça.</a:t>
            </a:r>
          </a:p>
          <a:p>
            <a:pPr>
              <a:lnSpc>
                <a:spcPct val="120000"/>
              </a:lnSpc>
            </a:pPr>
            <a:br>
              <a:rPr lang="pt-BR" sz="26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pt-BR" sz="2600" dirty="0">
                <a:solidFill>
                  <a:schemeClr val="bg1"/>
                </a:solidFill>
                <a:cs typeface="+mn-ea"/>
                <a:sym typeface="+mn-lt"/>
              </a:rPr>
              <a:t>✅ </a:t>
            </a:r>
            <a:r>
              <a:rPr lang="pt-BR" sz="2600" b="1" dirty="0">
                <a:solidFill>
                  <a:schemeClr val="bg1"/>
                </a:solidFill>
                <a:cs typeface="+mn-ea"/>
                <a:sym typeface="+mn-lt"/>
              </a:rPr>
              <a:t>Da prática presencial à investigação informatizada.</a:t>
            </a:r>
          </a:p>
          <a:p>
            <a:pPr>
              <a:lnSpc>
                <a:spcPct val="120000"/>
              </a:lnSpc>
            </a:pPr>
            <a:br>
              <a:rPr lang="pt-BR" sz="26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pt-BR" sz="2600" dirty="0">
                <a:solidFill>
                  <a:schemeClr val="bg1"/>
                </a:solidFill>
                <a:cs typeface="+mn-ea"/>
                <a:sym typeface="+mn-lt"/>
              </a:rPr>
              <a:t>✅ </a:t>
            </a:r>
            <a:r>
              <a:rPr lang="pt-BR" sz="2600" b="1" dirty="0">
                <a:solidFill>
                  <a:schemeClr val="bg1"/>
                </a:solidFill>
                <a:cs typeface="+mn-ea"/>
                <a:sym typeface="+mn-lt"/>
              </a:rPr>
              <a:t>A centralização nas varas e o retorno da pesquisa patrimonial aos Oficiais.</a:t>
            </a:r>
          </a:p>
          <a:p>
            <a:pPr>
              <a:lnSpc>
                <a:spcPct val="120000"/>
              </a:lnSpc>
            </a:pPr>
            <a:br>
              <a:rPr lang="pt-BR" sz="2600" dirty="0">
                <a:solidFill>
                  <a:schemeClr val="bg1"/>
                </a:solidFill>
                <a:cs typeface="+mn-ea"/>
                <a:sym typeface="+mn-lt"/>
              </a:rPr>
            </a:br>
            <a:endParaRPr lang="pt-BR" sz="2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AutoShape 13">
            <a:extLst>
              <a:ext uri="{FF2B5EF4-FFF2-40B4-BE49-F238E27FC236}">
                <a16:creationId xmlns:a16="http://schemas.microsoft.com/office/drawing/2014/main" id="{D5950EAD-403E-4800-C6F6-EFD35FCECE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41" name="Imagem 40" descr="Homem segurando uma caixa de papelão&#10;&#10;O conteúdo gerado por IA pode estar incorreto.">
            <a:extLst>
              <a:ext uri="{FF2B5EF4-FFF2-40B4-BE49-F238E27FC236}">
                <a16:creationId xmlns:a16="http://schemas.microsoft.com/office/drawing/2014/main" id="{0E44F1D0-60E7-E807-28AD-246DD502E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134" y="1785501"/>
            <a:ext cx="5387697" cy="3591798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1E97D63F-336A-F4CA-7CCD-EB6579E8A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204" y="4903502"/>
            <a:ext cx="5031764" cy="1781318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6FD4E8E5-103F-3F38-D054-FEDF08B0B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203" y="2957832"/>
            <a:ext cx="5031765" cy="1786547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F794CF92-9BF6-BCFF-497E-F68FC36F8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204" y="1101886"/>
            <a:ext cx="4942988" cy="172550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DA39A87-08BE-267B-199B-ED469D494D49}"/>
              </a:ext>
            </a:extLst>
          </p:cNvPr>
          <p:cNvSpPr txBox="1"/>
          <p:nvPr/>
        </p:nvSpPr>
        <p:spPr>
          <a:xfrm>
            <a:off x="2040744" y="181814"/>
            <a:ext cx="9806136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A transição do método analógico para o Digital</a:t>
            </a:r>
          </a:p>
        </p:txBody>
      </p:sp>
    </p:spTree>
    <p:extLst>
      <p:ext uri="{BB962C8B-B14F-4D97-AF65-F5344CB8AC3E}">
        <p14:creationId xmlns:p14="http://schemas.microsoft.com/office/powerpoint/2010/main" val="3583983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407A9364-3B3F-702F-BBC9-75B3453A4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A1CF558D-5DF1-FDA5-B71C-9F3FD3B334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6628162-DFA4-2E76-F37C-6367FB901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501369BB-48E8-BCF2-2C89-32D5F93D8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09862BD-2F2C-0CF6-1C27-675F369D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91C009-6C10-E6D2-B735-6C5B522C3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907" y="1428628"/>
            <a:ext cx="8175387" cy="517987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A8802863-590F-4120-60F5-3F8FAB425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76" y="4812210"/>
            <a:ext cx="1719769" cy="372513"/>
          </a:xfrm>
          <a:prstGeom prst="rect">
            <a:avLst/>
          </a:prstGeom>
        </p:spPr>
      </p:pic>
      <p:pic>
        <p:nvPicPr>
          <p:cNvPr id="5" name="Picture 6" descr="clique do mouse do computador png transparente 9408691 PNG">
            <a:extLst>
              <a:ext uri="{FF2B5EF4-FFF2-40B4-BE49-F238E27FC236}">
                <a16:creationId xmlns:a16="http://schemas.microsoft.com/office/drawing/2014/main" id="{1A3FAB3E-6B62-4B65-EFEF-AB111585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08" y="4620696"/>
            <a:ext cx="1136725" cy="11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363;p14">
            <a:extLst>
              <a:ext uri="{FF2B5EF4-FFF2-40B4-BE49-F238E27FC236}">
                <a16:creationId xmlns:a16="http://schemas.microsoft.com/office/drawing/2014/main" id="{426E0A76-2482-011D-7B9C-C4EE8A9935F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823695">
            <a:off x="6074965" y="3780535"/>
            <a:ext cx="346871" cy="101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3;p14">
            <a:extLst>
              <a:ext uri="{FF2B5EF4-FFF2-40B4-BE49-F238E27FC236}">
                <a16:creationId xmlns:a16="http://schemas.microsoft.com/office/drawing/2014/main" id="{F1AB45E6-7124-4340-AF3D-48BE7D68C96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823695" flipH="1">
            <a:off x="10959910" y="3809828"/>
            <a:ext cx="427943" cy="101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BCFBC3D-BE19-D3F2-25D3-C143A6723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125" y="249493"/>
            <a:ext cx="3696643" cy="805757"/>
          </a:xfrm>
          <a:prstGeom prst="rect">
            <a:avLst/>
          </a:prstGeom>
        </p:spPr>
      </p:pic>
      <p:pic>
        <p:nvPicPr>
          <p:cNvPr id="23" name="Imagem 22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F68027E2-60CF-2E5E-6845-C68BBECF00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0" y="3777387"/>
            <a:ext cx="2030955" cy="135397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E3A65F69-9898-5679-A2DC-572CD729842E}"/>
              </a:ext>
            </a:extLst>
          </p:cNvPr>
          <p:cNvSpPr txBox="1"/>
          <p:nvPr/>
        </p:nvSpPr>
        <p:spPr>
          <a:xfrm>
            <a:off x="0" y="2011740"/>
            <a:ext cx="2392262" cy="1825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F0000"/>
                </a:solidFill>
                <a:cs typeface="+mn-ea"/>
                <a:sym typeface="+mn-lt"/>
              </a:rPr>
              <a:t>CONSULTA NACIONAL DE IMÓVEIS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ABA47970-5553-F6A9-6A70-CCC7F1F623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5627" y="1333201"/>
            <a:ext cx="2394963" cy="32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50481C45-A2B7-5FD2-D866-E8EC43F25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576019AC-7B7D-0491-6086-F1A0DACDB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94B6F0A-553F-8F17-8095-AA0880676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7A51DBC6-4FF3-C800-AAF3-EF6CB071E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88B77B7-2485-716C-B823-91DB2C68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7F57DC-606D-F475-FCC2-9A8228B5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465" y="1977327"/>
            <a:ext cx="8467399" cy="461758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143E6C-224D-9F8C-E27E-8A8C9461405D}"/>
              </a:ext>
            </a:extLst>
          </p:cNvPr>
          <p:cNvSpPr txBox="1"/>
          <p:nvPr/>
        </p:nvSpPr>
        <p:spPr>
          <a:xfrm>
            <a:off x="3249978" y="1392552"/>
            <a:ext cx="6930772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SOLICITAR AVERBAÇÃO DE PENHORA</a:t>
            </a:r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DC34CBC5-F470-D390-6822-722A284FA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85" y="263089"/>
            <a:ext cx="3292429" cy="713162"/>
          </a:xfrm>
          <a:prstGeom prst="rect">
            <a:avLst/>
          </a:prstGeom>
        </p:spPr>
      </p:pic>
      <p:pic>
        <p:nvPicPr>
          <p:cNvPr id="12" name="Picture 8" descr="Casa azul Imagens – Download Grátis no Freepik">
            <a:extLst>
              <a:ext uri="{FF2B5EF4-FFF2-40B4-BE49-F238E27FC236}">
                <a16:creationId xmlns:a16="http://schemas.microsoft.com/office/drawing/2014/main" id="{089B72B9-2653-CB6E-9C18-16EAE7E3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728" y="323166"/>
            <a:ext cx="1615584" cy="10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3FED4096-ED4E-41C3-97C7-4304CF335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68" y="93279"/>
            <a:ext cx="2170739" cy="144715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EB4350B-8C1F-B259-BBFD-5059B728A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165" y="3581400"/>
            <a:ext cx="2089324" cy="146122"/>
          </a:xfrm>
          <a:prstGeom prst="rect">
            <a:avLst/>
          </a:prstGeom>
        </p:spPr>
      </p:pic>
      <p:pic>
        <p:nvPicPr>
          <p:cNvPr id="6" name="Google Shape;363;p14">
            <a:extLst>
              <a:ext uri="{FF2B5EF4-FFF2-40B4-BE49-F238E27FC236}">
                <a16:creationId xmlns:a16="http://schemas.microsoft.com/office/drawing/2014/main" id="{16A73A4E-CBE0-7E45-BEBD-D81F57FDB5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8823695">
            <a:off x="2329230" y="4474597"/>
            <a:ext cx="346871" cy="1019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99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1A577097-B6E7-59D8-1247-C8DEE6AFB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D4E18FD4-BDAE-9443-C01F-F4322BCEB8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CA391D0-C64F-E4C0-E90D-E408A9BC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045F0C4F-40E5-A46D-CB22-4D9C30086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667EAB-E358-4AD3-1694-F15A8BAB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93B25D-7BD7-229F-F316-BD945EA17A98}"/>
              </a:ext>
            </a:extLst>
          </p:cNvPr>
          <p:cNvSpPr txBox="1"/>
          <p:nvPr/>
        </p:nvSpPr>
        <p:spPr>
          <a:xfrm>
            <a:off x="2489728" y="1634883"/>
            <a:ext cx="4225636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SOLICITAR AVERBAÇÃO DE PENHORA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0F593D-4228-8645-BCA2-BDF9A2E17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94" y="71437"/>
            <a:ext cx="4847015" cy="671512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8ECF6A41-F7C2-32A7-BB87-30DB76273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35" y="289750"/>
            <a:ext cx="3292429" cy="713162"/>
          </a:xfrm>
          <a:prstGeom prst="rect">
            <a:avLst/>
          </a:prstGeom>
        </p:spPr>
      </p:pic>
      <p:pic>
        <p:nvPicPr>
          <p:cNvPr id="9" name="Imagem 8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C6517F24-D29D-41F7-2844-1C83DA8BB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8" y="1974276"/>
            <a:ext cx="1953487" cy="1302324"/>
          </a:xfrm>
          <a:prstGeom prst="rect">
            <a:avLst/>
          </a:prstGeom>
        </p:spPr>
      </p:pic>
      <p:pic>
        <p:nvPicPr>
          <p:cNvPr id="11" name="Imagem 10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73C8C66-1451-0E92-21DF-471F0C2F3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3" y="2712101"/>
            <a:ext cx="3164547" cy="375337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2BBA458-6C57-9E7A-993B-A44900193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228" y="955480"/>
            <a:ext cx="6980460" cy="571486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6D826FB-47C5-B283-8188-724E560F9C6C}"/>
              </a:ext>
            </a:extLst>
          </p:cNvPr>
          <p:cNvSpPr txBox="1"/>
          <p:nvPr/>
        </p:nvSpPr>
        <p:spPr>
          <a:xfrm>
            <a:off x="7836122" y="4252254"/>
            <a:ext cx="2835357" cy="272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A certidão de penhora / Valor de Auto de Penhora/ Penhora a Termo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Google Shape;363;p14">
            <a:extLst>
              <a:ext uri="{FF2B5EF4-FFF2-40B4-BE49-F238E27FC236}">
                <a16:creationId xmlns:a16="http://schemas.microsoft.com/office/drawing/2014/main" id="{C27DF3E7-BE29-6C70-D106-239CB6EABBB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523614">
            <a:off x="9235360" y="3437770"/>
            <a:ext cx="297276" cy="905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69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0AFA58B-2CCA-1456-F189-45F66A68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9E1E7BD6-6EE9-060F-4D41-C229A1CC0D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7329CAC-2935-E40D-B34C-2C5006F1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DAB08F43-F54B-C729-8569-FE4EE8377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68A7EAC-E5B1-5D6D-B99C-8C0C583CB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8ADA66-0C09-8358-AA81-880C142C5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301" y="1379347"/>
            <a:ext cx="5315397" cy="5348208"/>
          </a:xfrm>
          <a:prstGeom prst="rect">
            <a:avLst/>
          </a:prstGeom>
        </p:spPr>
      </p:pic>
      <p:pic>
        <p:nvPicPr>
          <p:cNvPr id="6" name="Google Shape;363;p14">
            <a:extLst>
              <a:ext uri="{FF2B5EF4-FFF2-40B4-BE49-F238E27FC236}">
                <a16:creationId xmlns:a16="http://schemas.microsoft.com/office/drawing/2014/main" id="{D10F9B7C-970A-A2B0-DD54-63F0B674B1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523614">
            <a:off x="6982421" y="4359582"/>
            <a:ext cx="355210" cy="11226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7B55A3-107B-FFA3-4128-87E9D825EBF3}"/>
              </a:ext>
            </a:extLst>
          </p:cNvPr>
          <p:cNvSpPr txBox="1"/>
          <p:nvPr/>
        </p:nvSpPr>
        <p:spPr>
          <a:xfrm>
            <a:off x="2932542" y="302129"/>
            <a:ext cx="6326916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F0000"/>
                </a:solidFill>
                <a:cs typeface="+mn-ea"/>
                <a:sym typeface="+mn-lt"/>
              </a:rPr>
              <a:t>REGISTRO DE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DE PENHORA MÉTODO “ANTIGO”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380A288-919E-A9DB-67B4-777DC82C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468247" y="2533879"/>
            <a:ext cx="1935088" cy="20411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8129A6D-CC71-020C-D3D9-17B1D6DAF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796917" y="2135380"/>
            <a:ext cx="1935088" cy="20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5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54039D7B-83DF-B315-765D-BC055EA1C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B3F5737F-8804-D3A5-888C-9EB69AEFED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D1C2B0E-A34F-A982-73D5-C1729F9A7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3DD9DF9B-54B9-F5D0-AC7F-1679D5CA3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464BA6E-723D-9880-DF25-20CC1F5E2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FDE3D4-6F77-F695-9997-C6DED3115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161" y="2181952"/>
            <a:ext cx="8050478" cy="3767465"/>
          </a:xfrm>
          <a:prstGeom prst="rect">
            <a:avLst/>
          </a:prstGeom>
        </p:spPr>
      </p:pic>
      <p:pic>
        <p:nvPicPr>
          <p:cNvPr id="5" name="Google Shape;363;p14">
            <a:extLst>
              <a:ext uri="{FF2B5EF4-FFF2-40B4-BE49-F238E27FC236}">
                <a16:creationId xmlns:a16="http://schemas.microsoft.com/office/drawing/2014/main" id="{2CE3863C-3346-D5A9-13A1-776D3E9C1D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614727">
            <a:off x="8455591" y="3912972"/>
            <a:ext cx="297276" cy="9050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DAEAF13-3DB8-9E7E-5A0C-81F1A61466EB}"/>
              </a:ext>
            </a:extLst>
          </p:cNvPr>
          <p:cNvSpPr txBox="1"/>
          <p:nvPr/>
        </p:nvSpPr>
        <p:spPr>
          <a:xfrm>
            <a:off x="2932542" y="565233"/>
            <a:ext cx="6326916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F0000"/>
                </a:solidFill>
                <a:cs typeface="+mn-ea"/>
                <a:sym typeface="+mn-lt"/>
              </a:rPr>
              <a:t>REGISTRO DE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DE PENHORA MÉTODO “ANTIGO”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5208007-99B8-F5AB-C161-70776FE3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718" y="817636"/>
            <a:ext cx="8607972" cy="552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2C956D4-4124-019B-70EC-ECF48D5778BB}"/>
              </a:ext>
            </a:extLst>
          </p:cNvPr>
          <p:cNvSpPr txBox="1"/>
          <p:nvPr/>
        </p:nvSpPr>
        <p:spPr>
          <a:xfrm>
            <a:off x="4358462" y="5801695"/>
            <a:ext cx="4549055" cy="3336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00FF"/>
              </a:highlight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2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7E75BC4A-E726-C4BE-9D26-84A2364CF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A426EA6C-0043-D8F6-5D2F-644AEFEC12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765FEA4-641E-4711-080B-891BB7AC2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4B9BBA94-763E-9B8C-33F3-A0E6059F47D0}"/>
              </a:ext>
            </a:extLst>
          </p:cNvPr>
          <p:cNvSpPr txBox="1"/>
          <p:nvPr/>
        </p:nvSpPr>
        <p:spPr>
          <a:xfrm>
            <a:off x="2254385" y="422502"/>
            <a:ext cx="7988030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Desafios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8CEE1097-84E3-6502-4FAA-37484A08F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CC7D0D9-683A-7B84-3B90-044AABE96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0FBC026-8E33-8E4A-87B5-FE3CB1F0E2C0}"/>
              </a:ext>
            </a:extLst>
          </p:cNvPr>
          <p:cNvSpPr txBox="1"/>
          <p:nvPr/>
        </p:nvSpPr>
        <p:spPr>
          <a:xfrm>
            <a:off x="6224263" y="1593734"/>
            <a:ext cx="5614664" cy="497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❌ </a:t>
            </a: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Adequada gestão do conhecimento produzido através dos dados obtidos a cada diligência</a:t>
            </a:r>
          </a:p>
          <a:p>
            <a:pPr algn="just">
              <a:lnSpc>
                <a:spcPct val="120000"/>
              </a:lnSpc>
            </a:pPr>
            <a:endParaRPr lang="pt-BR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❌</a:t>
            </a: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Necessidade de capacitação adequada e constante</a:t>
            </a:r>
          </a:p>
          <a:p>
            <a:pPr algn="just">
              <a:lnSpc>
                <a:spcPct val="120000"/>
              </a:lnSpc>
            </a:pPr>
            <a:endParaRPr lang="pt-BR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❌ </a:t>
            </a:r>
            <a:r>
              <a:rPr lang="en-US" sz="2400" b="1" dirty="0">
                <a:solidFill>
                  <a:schemeClr val="bg1"/>
                </a:solidFill>
                <a:cs typeface="+mn-ea"/>
                <a:sym typeface="+mn-lt"/>
              </a:rPr>
              <a:t>Eliminação das diligências de pouca utilidade ou que possam ser realizadas por outro meio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endParaRPr lang="pt-BR" sz="2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B909552-8B53-3C65-03D0-CB3AAA35617D}"/>
              </a:ext>
            </a:extLst>
          </p:cNvPr>
          <p:cNvSpPr txBox="1"/>
          <p:nvPr/>
        </p:nvSpPr>
        <p:spPr>
          <a:xfrm>
            <a:off x="304800" y="1593734"/>
            <a:ext cx="5919463" cy="5415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❌ </a:t>
            </a: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Número reduzido de oficiais em relação à demanda</a:t>
            </a:r>
          </a:p>
          <a:p>
            <a:pPr algn="just">
              <a:lnSpc>
                <a:spcPct val="120000"/>
              </a:lnSpc>
            </a:pPr>
            <a:endParaRPr lang="pt-BR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❌ </a:t>
            </a: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Limitações estruturais e tecnológicas</a:t>
            </a:r>
          </a:p>
          <a:p>
            <a:pPr algn="just">
              <a:lnSpc>
                <a:spcPct val="120000"/>
              </a:lnSpc>
            </a:pPr>
            <a:endParaRPr lang="pt-BR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❌ </a:t>
            </a: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Problemas de comunicação entre o Oficial de Justiça e a Central/Vara</a:t>
            </a:r>
          </a:p>
          <a:p>
            <a:pPr algn="just">
              <a:lnSpc>
                <a:spcPct val="120000"/>
              </a:lnSpc>
            </a:pPr>
            <a:endParaRPr lang="pt-BR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❌</a:t>
            </a: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Necessidade de normatizar com clareza o papel do Oficial de Justiça e dos servidores que atuam na execução</a:t>
            </a:r>
          </a:p>
          <a:p>
            <a:pPr algn="just">
              <a:lnSpc>
                <a:spcPct val="120000"/>
              </a:lnSpc>
            </a:pPr>
            <a:endParaRPr lang="pt-BR" sz="2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1619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94DEAF1D-6448-2063-3BE0-9B2D14C82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49A26904-D0A7-A74B-D005-E7B6F5E2FE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3EB71E6-B5A5-1278-BA3D-12D8E7855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3D910286-D8D4-14DE-70EF-7BD01186E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E8BA71D-EB8F-A0A5-F7F3-BA1C7E3EE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6535E77-25AC-8265-FEFB-F916ACE893C1}"/>
              </a:ext>
            </a:extLst>
          </p:cNvPr>
          <p:cNvSpPr txBox="1"/>
          <p:nvPr/>
        </p:nvSpPr>
        <p:spPr>
          <a:xfrm>
            <a:off x="800911" y="2162859"/>
            <a:ext cx="10894978" cy="4676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800" dirty="0">
                <a:solidFill>
                  <a:schemeClr val="bg1"/>
                </a:solidFill>
                <a:cs typeface="+mn-ea"/>
                <a:sym typeface="+mn-lt"/>
              </a:rPr>
              <a:t>Na reunião ordinária do Fórum Latino-Americano da UIHJ, o Oficial de Justiça do TRT-21, Humberto Lucena, ao tratar do uso de IA e novas tecnologias no Judiciário, destacou:</a:t>
            </a:r>
          </a:p>
          <a:p>
            <a:pPr algn="just">
              <a:lnSpc>
                <a:spcPct val="120000"/>
              </a:lnSpc>
            </a:pPr>
            <a:endParaRPr lang="pt-BR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“Somos os responsáveis por materializar a execução das decisões judiciais e, mesmo com o avanço tecnológico, a figura humana é essencial nesse processo.”</a:t>
            </a:r>
          </a:p>
          <a:p>
            <a:pPr algn="just">
              <a:lnSpc>
                <a:spcPct val="120000"/>
              </a:lnSpc>
            </a:pPr>
            <a:br>
              <a:rPr lang="pt-BR" sz="2800" dirty="0">
                <a:solidFill>
                  <a:schemeClr val="bg1"/>
                </a:solidFill>
                <a:cs typeface="+mn-ea"/>
                <a:sym typeface="+mn-lt"/>
              </a:rPr>
            </a:br>
            <a:endParaRPr lang="pt-BR" sz="2600" kern="100" dirty="0">
              <a:solidFill>
                <a:schemeClr val="bg1"/>
              </a:solidFill>
              <a:effectLst/>
              <a:cs typeface="+mn-ea"/>
              <a:sym typeface="+mn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63F8AEC-5C94-34DC-D6E8-9DF341E35EE0}"/>
              </a:ext>
            </a:extLst>
          </p:cNvPr>
          <p:cNvSpPr txBox="1"/>
          <p:nvPr/>
        </p:nvSpPr>
        <p:spPr>
          <a:xfrm>
            <a:off x="2254385" y="422502"/>
            <a:ext cx="7988030" cy="137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A presença humana como elemento insubstituível </a:t>
            </a:r>
          </a:p>
        </p:txBody>
      </p:sp>
    </p:spTree>
    <p:extLst>
      <p:ext uri="{BB962C8B-B14F-4D97-AF65-F5344CB8AC3E}">
        <p14:creationId xmlns:p14="http://schemas.microsoft.com/office/powerpoint/2010/main" val="1768470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74454D42-5898-60DD-E235-3EA1CAE20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988185FA-FAC8-57A3-7F02-22D69C746D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66860DB-ED9E-DD79-48E1-666DD4439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1F42CB7-B849-88A2-033F-A97F0EBA0123}"/>
              </a:ext>
            </a:extLst>
          </p:cNvPr>
          <p:cNvSpPr txBox="1"/>
          <p:nvPr/>
        </p:nvSpPr>
        <p:spPr>
          <a:xfrm>
            <a:off x="2271813" y="184666"/>
            <a:ext cx="9282619" cy="137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O Papel dos Oficiais na Implementação da Resolução 600/2024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B91FF99C-6CB7-EE80-65BA-8F3AE8D09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1B7ADAD-0068-97F7-FB38-E0393B65A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0CB8CF7-37F7-25A5-2646-A84CCFA7620D}"/>
              </a:ext>
            </a:extLst>
          </p:cNvPr>
          <p:cNvSpPr txBox="1"/>
          <p:nvPr/>
        </p:nvSpPr>
        <p:spPr>
          <a:xfrm>
            <a:off x="406755" y="1653867"/>
            <a:ext cx="12192000" cy="445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pt-BR" sz="22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💡 O Oficial que compreende a dinâmica da utilização ferramentas eletrônicas contribui </a:t>
            </a:r>
          </a:p>
          <a:p>
            <a:pPr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para a carreira, seja opinando, criticando ou efetivamente participando das mudanças.</a:t>
            </a:r>
          </a:p>
          <a:p>
            <a:pPr>
              <a:lnSpc>
                <a:spcPct val="120000"/>
              </a:lnSpc>
            </a:pPr>
            <a:endParaRPr lang="pt-BR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💡 </a:t>
            </a:r>
            <a:r>
              <a:rPr lang="pt-BR" sz="2400" b="1" dirty="0">
                <a:solidFill>
                  <a:schemeClr val="bg1"/>
                </a:solidFill>
              </a:rPr>
              <a:t>Aumenta a eficiência e o valor técnico da sua atuação.</a:t>
            </a:r>
            <a:endParaRPr lang="pt-BR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pt-BR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⚠️ Evita determinações equivocadas ( penhoras de bens inservíveis, informações desatualizadas)  que geram retrabalho e atrasos.</a:t>
            </a:r>
          </a:p>
          <a:p>
            <a:pPr>
              <a:lnSpc>
                <a:spcPct val="120000"/>
              </a:lnSpc>
            </a:pPr>
            <a:endParaRPr lang="pt-BR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2400" dirty="0">
                <a:solidFill>
                  <a:schemeClr val="bg1"/>
                </a:solidFill>
                <a:cs typeface="+mn-ea"/>
                <a:sym typeface="+mn-lt"/>
              </a:rPr>
              <a:t>⚠️ </a:t>
            </a: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Evita a atribuição de tarefas não vinculadas às atividades dos Oficiais e etc.</a:t>
            </a:r>
          </a:p>
        </p:txBody>
      </p:sp>
    </p:spTree>
    <p:extLst>
      <p:ext uri="{BB962C8B-B14F-4D97-AF65-F5344CB8AC3E}">
        <p14:creationId xmlns:p14="http://schemas.microsoft.com/office/powerpoint/2010/main" val="69768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B7FA78FC-009E-2515-3F68-E60B23FA6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BDB290AB-7715-62C2-A8EE-22A560FBFF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FFCAFFA-9B14-64A7-40F9-B18B22B75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E1958BCC-EB97-1165-3A63-2DA32580E78D}"/>
              </a:ext>
            </a:extLst>
          </p:cNvPr>
          <p:cNvSpPr/>
          <p:nvPr/>
        </p:nvSpPr>
        <p:spPr>
          <a:xfrm>
            <a:off x="1955716" y="420708"/>
            <a:ext cx="9690216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Diligências que Desafiam os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Avanços Tecnológicos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B6868645-4D08-A6DD-0E00-A571F347D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25" y="2080773"/>
            <a:ext cx="3833644" cy="38336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63EC2DF-EB93-912C-80B9-26CB9953DC68}"/>
              </a:ext>
            </a:extLst>
          </p:cNvPr>
          <p:cNvSpPr txBox="1"/>
          <p:nvPr/>
        </p:nvSpPr>
        <p:spPr>
          <a:xfrm>
            <a:off x="4687853" y="2080773"/>
            <a:ext cx="7152632" cy="1980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Mesmo com todos os avanços tecnológicos no Judiciário, a figura do Oficial de Justiça permanece insubstituível nas diligências que exigem presença física.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3966AA-07A2-4004-82FC-7EC10F51415F}"/>
              </a:ext>
            </a:extLst>
          </p:cNvPr>
          <p:cNvSpPr txBox="1"/>
          <p:nvPr/>
        </p:nvSpPr>
        <p:spPr>
          <a:xfrm>
            <a:off x="4736011" y="3997595"/>
            <a:ext cx="7351747" cy="2460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Essa imagem ilustra o esforço de quem, mesmo com ferramentas como SISBAJUD, RENAJUD e IINFOJUD, precisa sair a campo para garantir a efetividade da ordem judicial. Há situações que simplesmente não se resolvem com um clique.</a:t>
            </a:r>
          </a:p>
        </p:txBody>
      </p:sp>
    </p:spTree>
    <p:extLst>
      <p:ext uri="{BB962C8B-B14F-4D97-AF65-F5344CB8AC3E}">
        <p14:creationId xmlns:p14="http://schemas.microsoft.com/office/powerpoint/2010/main" val="2992905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F0A941C2-F279-359A-994C-BC8C8F1FF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A87038EB-ABC6-3E2C-753B-723D65B6A7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3E08F21-B98A-7A77-9D03-29D9E2E68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17535B1D-EE87-F631-57C9-A174DD3CBCAE}"/>
              </a:ext>
            </a:extLst>
          </p:cNvPr>
          <p:cNvSpPr/>
          <p:nvPr/>
        </p:nvSpPr>
        <p:spPr>
          <a:xfrm>
            <a:off x="1955716" y="420708"/>
            <a:ext cx="9690216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Diligências que Desafiam os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Avanços Tecnológicos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17F6238B-334C-4F47-3107-D536A592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15" y="2181225"/>
            <a:ext cx="4267199" cy="42671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086EE84-099F-9E36-CC9F-EB997A28F7B5}"/>
              </a:ext>
            </a:extLst>
          </p:cNvPr>
          <p:cNvSpPr txBox="1"/>
          <p:nvPr/>
        </p:nvSpPr>
        <p:spPr>
          <a:xfrm>
            <a:off x="5116749" y="2181225"/>
            <a:ext cx="6960951" cy="6563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Já essa imagem ilustra um Oficial de Justiça realizando a penhora e remoção de um animal (um porco), em zona rural, ao lado de um humilde trabalhador rural.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Ainda é o olho no olho que garante a efetividade de muitas ordens judiciais — especialmente nos casos em que a tecnologia encontra seus limites.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4696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56261FF9-FA05-C5D9-623B-99CCFB6BD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5C8E0E98-31A6-287B-C2FC-D11F987D9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C38DC8F-5C0B-963C-1D0E-92A5E32A2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B66B5700-6736-8AD8-47A5-1F29A6AD475A}"/>
              </a:ext>
            </a:extLst>
          </p:cNvPr>
          <p:cNvSpPr txBox="1"/>
          <p:nvPr/>
        </p:nvSpPr>
        <p:spPr>
          <a:xfrm>
            <a:off x="2040744" y="181814"/>
            <a:ext cx="9806136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A transição do método analógico para o Digital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C5731EE-7CBA-88BF-0FFA-9F168534024B}"/>
              </a:ext>
            </a:extLst>
          </p:cNvPr>
          <p:cNvSpPr txBox="1"/>
          <p:nvPr/>
        </p:nvSpPr>
        <p:spPr>
          <a:xfrm>
            <a:off x="3487362" y="3075057"/>
            <a:ext cx="7388164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pt-BR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EA63AF6F-6724-9A86-8C05-F128D97EB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B436A1AD-69FB-EC48-CCD0-72C5067CE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C545619-AEBE-E2CC-49B8-A99E8AB289AD}"/>
              </a:ext>
            </a:extLst>
          </p:cNvPr>
          <p:cNvSpPr txBox="1"/>
          <p:nvPr/>
        </p:nvSpPr>
        <p:spPr>
          <a:xfrm>
            <a:off x="345120" y="2038420"/>
            <a:ext cx="4862518" cy="497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pt-BR" sz="2600" b="1" dirty="0">
                <a:solidFill>
                  <a:schemeClr val="bg1"/>
                </a:solidFill>
                <a:cs typeface="+mn-ea"/>
                <a:sym typeface="+mn-lt"/>
              </a:rPr>
              <a:t>Essas mudanças que estão acontecendo não significam, na prática, novas atribuições para os Oficiais de Justiça. O que estamos vendo é uma modernização dos procedimentos — tudo isso sem mudar a essência do trabalho.</a:t>
            </a:r>
          </a:p>
          <a:p>
            <a:pPr lvl="0" algn="just">
              <a:lnSpc>
                <a:spcPct val="120000"/>
              </a:lnSpc>
              <a:defRPr/>
            </a:pPr>
            <a:endParaRPr lang="pt-BR" sz="32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br>
              <a:rPr lang="pt-BR" sz="2600" dirty="0">
                <a:solidFill>
                  <a:schemeClr val="bg1"/>
                </a:solidFill>
                <a:cs typeface="+mn-ea"/>
                <a:sym typeface="+mn-lt"/>
              </a:rPr>
            </a:br>
            <a:endParaRPr lang="pt-BR" sz="2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AutoShape 13">
            <a:extLst>
              <a:ext uri="{FF2B5EF4-FFF2-40B4-BE49-F238E27FC236}">
                <a16:creationId xmlns:a16="http://schemas.microsoft.com/office/drawing/2014/main" id="{12B976F1-DC17-F985-7E3B-0657B41BB3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8888B3E-D7E0-4443-8DB1-E986B1CDF6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6" name="Imagem 5" descr="Homem segurando placa&#10;&#10;O conteúdo gerado por IA pode estar incorreto.">
            <a:extLst>
              <a:ext uri="{FF2B5EF4-FFF2-40B4-BE49-F238E27FC236}">
                <a16:creationId xmlns:a16="http://schemas.microsoft.com/office/drawing/2014/main" id="{9D0423DC-77DC-A552-7513-1809CDC97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9" y="1640920"/>
            <a:ext cx="6278641" cy="41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83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B85CF139-33AB-F45D-8F34-0EE0E615C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F080C51F-3D94-3842-455F-C4E25701C6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480ECA0-D6CB-75A6-497E-8A2F0103D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" name="Google Shape;1390;p73">
            <a:extLst>
              <a:ext uri="{FF2B5EF4-FFF2-40B4-BE49-F238E27FC236}">
                <a16:creationId xmlns:a16="http://schemas.microsoft.com/office/drawing/2014/main" id="{88E8144B-76BB-79D8-76AF-E9FBA84E7D10}"/>
              </a:ext>
            </a:extLst>
          </p:cNvPr>
          <p:cNvSpPr/>
          <p:nvPr/>
        </p:nvSpPr>
        <p:spPr>
          <a:xfrm>
            <a:off x="1670670" y="0"/>
            <a:ext cx="9866334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pt-BR" sz="5000" dirty="0">
                <a:solidFill>
                  <a:schemeClr val="bg1"/>
                </a:solidFill>
                <a:cs typeface="+mn-ea"/>
                <a:sym typeface="+mn-lt"/>
              </a:rPr>
              <a:t>OBRIGADO!!!</a:t>
            </a:r>
          </a:p>
          <a:p>
            <a:pPr algn="ctr">
              <a:lnSpc>
                <a:spcPct val="120000"/>
              </a:lnSpc>
            </a:pPr>
            <a:endParaRPr lang="pt-BR" sz="40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4000" b="1" dirty="0">
                <a:solidFill>
                  <a:schemeClr val="bg1"/>
                </a:solidFill>
                <a:cs typeface="+mn-ea"/>
                <a:sym typeface="+mn-lt"/>
              </a:rPr>
              <a:t>Gianfranco Leskewscz</a:t>
            </a:r>
          </a:p>
          <a:p>
            <a:pPr>
              <a:lnSpc>
                <a:spcPct val="120000"/>
              </a:lnSpc>
            </a:pPr>
            <a:r>
              <a:rPr lang="pt-BR" sz="4000" b="1" dirty="0">
                <a:solidFill>
                  <a:schemeClr val="bg1"/>
                </a:solidFill>
                <a:cs typeface="+mn-ea"/>
                <a:sym typeface="+mn-lt"/>
              </a:rPr>
              <a:t>Oficial de Justiça Avaliador Federal – TRT17</a:t>
            </a:r>
          </a:p>
          <a:p>
            <a:pPr>
              <a:lnSpc>
                <a:spcPct val="120000"/>
              </a:lnSpc>
            </a:pPr>
            <a:endParaRPr lang="pt-BR" sz="4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4000" b="1" dirty="0">
                <a:solidFill>
                  <a:schemeClr val="bg1"/>
                </a:solidFill>
                <a:cs typeface="+mn-ea"/>
                <a:sym typeface="+mn-lt"/>
              </a:rPr>
              <a:t>e-mail: </a:t>
            </a:r>
            <a:r>
              <a:rPr lang="pt-BR" sz="4000" b="1" dirty="0">
                <a:solidFill>
                  <a:schemeClr val="bg1"/>
                </a:solidFill>
                <a:cs typeface="+mn-ea"/>
                <a:sym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leskewscz@gmail.com</a:t>
            </a:r>
            <a:endParaRPr lang="pt-BR" sz="4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4000" b="1" dirty="0">
                <a:solidFill>
                  <a:schemeClr val="bg1"/>
                </a:solidFill>
                <a:cs typeface="+mn-ea"/>
                <a:sym typeface="+mn-lt"/>
              </a:rPr>
              <a:t>Instagram: @gianfrancoleskewscz</a:t>
            </a:r>
          </a:p>
        </p:txBody>
      </p:sp>
    </p:spTree>
    <p:extLst>
      <p:ext uri="{BB962C8B-B14F-4D97-AF65-F5344CB8AC3E}">
        <p14:creationId xmlns:p14="http://schemas.microsoft.com/office/powerpoint/2010/main" val="170630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9482EB8-1BEF-6F36-488D-811C08B5B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9FA6EADE-18E9-9579-59FD-01646F83B6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6BDF784-95EC-2EFD-4A31-7FA1A25F8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F564ADA-3967-6BD0-0574-2625E6B8D472}"/>
              </a:ext>
            </a:extLst>
          </p:cNvPr>
          <p:cNvSpPr txBox="1"/>
          <p:nvPr/>
        </p:nvSpPr>
        <p:spPr>
          <a:xfrm>
            <a:off x="1480223" y="184666"/>
            <a:ext cx="10951725" cy="137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Fundamentos Constitucionais e Processuais da Atuação do Oficial de Justiça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8CC9BE23-7B97-F797-C8A1-6865388F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C64136-5630-9F37-8201-9AF855CB09B7}"/>
              </a:ext>
            </a:extLst>
          </p:cNvPr>
          <p:cNvSpPr txBox="1"/>
          <p:nvPr/>
        </p:nvSpPr>
        <p:spPr>
          <a:xfrm>
            <a:off x="3792913" y="2262085"/>
            <a:ext cx="7954735" cy="390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600" b="1" dirty="0">
                <a:solidFill>
                  <a:schemeClr val="bg1"/>
                </a:solidFill>
                <a:cs typeface="+mn-ea"/>
                <a:sym typeface="+mn-lt"/>
              </a:rPr>
              <a:t>✅ Constituição Federal – Art. 5º, inciso LXXVIII</a:t>
            </a:r>
          </a:p>
          <a:p>
            <a:pPr>
              <a:lnSpc>
                <a:spcPct val="120000"/>
              </a:lnSpc>
            </a:pPr>
            <a:endParaRPr lang="pt-BR" sz="26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2600" b="1" dirty="0">
                <a:solidFill>
                  <a:schemeClr val="bg1"/>
                </a:solidFill>
                <a:cs typeface="+mn-ea"/>
                <a:sym typeface="+mn-lt"/>
              </a:rPr>
              <a:t>✅ Constituição Federal – Art. 93, inciso XIV</a:t>
            </a:r>
          </a:p>
          <a:p>
            <a:pPr>
              <a:lnSpc>
                <a:spcPct val="120000"/>
              </a:lnSpc>
            </a:pPr>
            <a:endParaRPr lang="pt-BR" sz="26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2600" b="1" dirty="0">
                <a:solidFill>
                  <a:schemeClr val="bg1"/>
                </a:solidFill>
                <a:cs typeface="+mn-ea"/>
                <a:sym typeface="+mn-lt"/>
              </a:rPr>
              <a:t>✅ Código de Processo Civil – Art. 196</a:t>
            </a:r>
          </a:p>
          <a:p>
            <a:pPr>
              <a:lnSpc>
                <a:spcPct val="120000"/>
              </a:lnSpc>
            </a:pPr>
            <a:endParaRPr lang="pt-BR" sz="26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2600" b="1" dirty="0">
                <a:solidFill>
                  <a:schemeClr val="bg1"/>
                </a:solidFill>
                <a:cs typeface="+mn-ea"/>
                <a:sym typeface="+mn-lt"/>
              </a:rPr>
              <a:t>✅ Código de Processo Civil – Arts. 154, 251, 243, 782</a:t>
            </a:r>
            <a:r>
              <a:rPr lang="pt-BR" sz="2600" b="1" dirty="0">
                <a:cs typeface="+mn-ea"/>
                <a:sym typeface="+mn-lt"/>
              </a:rPr>
              <a:t>, </a:t>
            </a:r>
            <a:r>
              <a:rPr lang="pt-BR" sz="2600" b="1" dirty="0">
                <a:solidFill>
                  <a:schemeClr val="bg1"/>
                </a:solidFill>
                <a:cs typeface="+mn-ea"/>
                <a:sym typeface="+mn-lt"/>
              </a:rPr>
              <a:t>829, 830 e 845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B9A6F5A-08D0-6B7E-E077-7C5A61F8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2" y="2182505"/>
            <a:ext cx="3231424" cy="420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3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FA3CB52C-CECC-FFD0-9CE1-65012217F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C52FB144-D617-98FA-3F1C-54688C8DC6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CAF3055-D108-EEC0-4F46-0565EE6C0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66FA29C8-AAD5-AB70-378A-249BF4A5D8AD}"/>
              </a:ext>
            </a:extLst>
          </p:cNvPr>
          <p:cNvSpPr txBox="1"/>
          <p:nvPr/>
        </p:nvSpPr>
        <p:spPr>
          <a:xfrm>
            <a:off x="684883" y="2242572"/>
            <a:ext cx="10802267" cy="353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Inteligência Processual e a Resolução n. 600/2024 do CNJ: da (</a:t>
            </a:r>
            <a:r>
              <a:rPr lang="pt-BR" sz="2800" b="1" dirty="0" err="1">
                <a:solidFill>
                  <a:schemeClr val="bg1"/>
                </a:solidFill>
                <a:cs typeface="+mn-ea"/>
                <a:sym typeface="+mn-lt"/>
              </a:rPr>
              <a:t>re</a:t>
            </a:r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)construção das atribuições dos Oficiais de Justiça à efetividade da Justiça</a:t>
            </a:r>
          </a:p>
          <a:p>
            <a:pPr>
              <a:lnSpc>
                <a:spcPct val="120000"/>
              </a:lnSpc>
            </a:pPr>
            <a:br>
              <a:rPr lang="pt-BR" sz="2600" b="1" i="1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pt-BR" sz="2600" b="1" i="1" dirty="0">
                <a:solidFill>
                  <a:schemeClr val="bg1"/>
                </a:solidFill>
                <a:cs typeface="+mn-ea"/>
                <a:sym typeface="+mn-lt"/>
              </a:rPr>
              <a:t>Artigo de Carolina Rosa Santos e Eleandro Alves Almeida, Oficiais de Justiça Avaliadores do Tribunal de Justiça do Estado de Goiás, publicado na ConJur (25/03/2025).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2F576E14-6C38-FF15-6617-ECCEAB2EF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918DCB68-F0A2-3BE5-9F4D-EE45C31B0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39" name="AutoShape 13">
            <a:extLst>
              <a:ext uri="{FF2B5EF4-FFF2-40B4-BE49-F238E27FC236}">
                <a16:creationId xmlns:a16="http://schemas.microsoft.com/office/drawing/2014/main" id="{3D2A9492-CD99-2EE9-58B3-680DBC2760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45C1415-AFAE-8884-F8F8-7C6D15374AD3}"/>
              </a:ext>
            </a:extLst>
          </p:cNvPr>
          <p:cNvSpPr txBox="1"/>
          <p:nvPr/>
        </p:nvSpPr>
        <p:spPr>
          <a:xfrm>
            <a:off x="2040744" y="181814"/>
            <a:ext cx="9806136" cy="137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O resgate da identidade profissional dos Oficiais de Justiça</a:t>
            </a:r>
          </a:p>
        </p:txBody>
      </p:sp>
    </p:spTree>
    <p:extLst>
      <p:ext uri="{BB962C8B-B14F-4D97-AF65-F5344CB8AC3E}">
        <p14:creationId xmlns:p14="http://schemas.microsoft.com/office/powerpoint/2010/main" val="53583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8323A064-4746-780E-485B-EA2D17631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8D5FC0DF-EACC-5C42-C85A-92A569229A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7F1BD92-4EFE-8FF2-6101-AFD0272BB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8AAA3194-0C38-69F0-C135-E51391E9AF70}"/>
              </a:ext>
            </a:extLst>
          </p:cNvPr>
          <p:cNvSpPr txBox="1"/>
          <p:nvPr/>
        </p:nvSpPr>
        <p:spPr>
          <a:xfrm>
            <a:off x="2534584" y="124143"/>
            <a:ext cx="8054504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pt-BR" sz="3600" b="1" kern="0" dirty="0">
                <a:solidFill>
                  <a:schemeClr val="bg1"/>
                </a:solidFill>
                <a:cs typeface="+mn-ea"/>
                <a:sym typeface="+mn-lt"/>
              </a:rPr>
              <a:t>A Resolução do CNJ nº 600/2024 </a:t>
            </a:r>
            <a:endParaRPr lang="pt-BR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5A6ED8E-B763-3EE2-A764-F986D934B0AE}"/>
              </a:ext>
            </a:extLst>
          </p:cNvPr>
          <p:cNvSpPr txBox="1"/>
          <p:nvPr/>
        </p:nvSpPr>
        <p:spPr>
          <a:xfrm>
            <a:off x="3487362" y="3075057"/>
            <a:ext cx="7388164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pt-BR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3870B87D-DBA3-AD76-1EF7-E24D5A812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899A5047-F061-A120-F57D-A2CA80FD301D}"/>
              </a:ext>
            </a:extLst>
          </p:cNvPr>
          <p:cNvSpPr/>
          <p:nvPr/>
        </p:nvSpPr>
        <p:spPr>
          <a:xfrm>
            <a:off x="385681" y="1848256"/>
            <a:ext cx="11559886" cy="45872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t-BR" altLang="pt-BR" sz="29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475232B-D787-6EF7-35B9-97EE1BF20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9CD93B-2559-422C-AB9E-378C80C32FC9}"/>
              </a:ext>
            </a:extLst>
          </p:cNvPr>
          <p:cNvSpPr txBox="1"/>
          <p:nvPr/>
        </p:nvSpPr>
        <p:spPr>
          <a:xfrm>
            <a:off x="237469" y="1749555"/>
            <a:ext cx="5825187" cy="4639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✅ </a:t>
            </a:r>
            <a:r>
              <a:rPr lang="pt-BR" sz="2000" b="1" dirty="0">
                <a:solidFill>
                  <a:schemeClr val="bg1"/>
                </a:solidFill>
                <a:cs typeface="+mn-ea"/>
                <a:sym typeface="+mn-lt"/>
              </a:rPr>
              <a:t>Inteligência Processual</a:t>
            </a: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: Res. CNJ 600/2024 adequa as atribuições dos Oficiais aos avanços tecnológicos, incluindo localização de pessoas, bens e constatação de fatos.</a:t>
            </a:r>
          </a:p>
          <a:p>
            <a:pPr marL="16933" algn="just">
              <a:lnSpc>
                <a:spcPct val="120000"/>
              </a:lnSpc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✅ </a:t>
            </a:r>
            <a:r>
              <a:rPr lang="pt-BR" sz="2000" b="1" spc="93" dirty="0">
                <a:solidFill>
                  <a:schemeClr val="bg1"/>
                </a:solidFill>
                <a:cs typeface="+mn-ea"/>
                <a:sym typeface="+mn-lt"/>
              </a:rPr>
              <a:t>Atuação Estratégica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Atua de forma técnica, autônoma e integrada aos sistemas judiciais. A execução se torna proativa, racional e baseada em dados.</a:t>
            </a:r>
          </a:p>
          <a:p>
            <a:pPr algn="just"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✅ </a:t>
            </a:r>
            <a:r>
              <a:rPr lang="pt-BR" sz="2000" b="1" dirty="0">
                <a:solidFill>
                  <a:schemeClr val="bg1"/>
                </a:solidFill>
                <a:cs typeface="+mn-ea"/>
                <a:sym typeface="+mn-lt"/>
              </a:rPr>
              <a:t>Trabalho Colaborativo</a:t>
            </a: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: A efetividade depende da integração entre varas, centrais, setores e Oficiais.</a:t>
            </a:r>
          </a:p>
          <a:p>
            <a:pPr algn="just">
              <a:lnSpc>
                <a:spcPct val="120000"/>
              </a:lnSpc>
            </a:pPr>
            <a:endParaRPr lang="pt-BR" sz="2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endParaRPr lang="pt-BR" sz="2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Imagem 2" descr="Homem sentado em frente a palco com luzes azuis&#10;&#10;O conteúdo gerado por IA pode estar incorreto.">
            <a:extLst>
              <a:ext uri="{FF2B5EF4-FFF2-40B4-BE49-F238E27FC236}">
                <a16:creationId xmlns:a16="http://schemas.microsoft.com/office/drawing/2014/main" id="{BA9F755F-E12B-9469-9A93-2193B7C5F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13" y="1848256"/>
            <a:ext cx="5825187" cy="388345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0A76133-B9D0-683F-DC38-25B698BD2A78}"/>
              </a:ext>
            </a:extLst>
          </p:cNvPr>
          <p:cNvSpPr txBox="1"/>
          <p:nvPr/>
        </p:nvSpPr>
        <p:spPr>
          <a:xfrm>
            <a:off x="226184" y="5400007"/>
            <a:ext cx="11353951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3" algn="just">
              <a:lnSpc>
                <a:spcPct val="120000"/>
              </a:lnSpc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✅ </a:t>
            </a:r>
            <a:r>
              <a:rPr lang="pt-BR" sz="2000" b="1" dirty="0">
                <a:solidFill>
                  <a:schemeClr val="bg1"/>
                </a:solidFill>
                <a:cs typeface="+mn-ea"/>
                <a:sym typeface="+mn-lt"/>
              </a:rPr>
              <a:t>Elo</a:t>
            </a:r>
            <a:r>
              <a:rPr lang="pt-BR" sz="2000" b="1" spc="67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b="1" spc="47" dirty="0">
                <a:solidFill>
                  <a:schemeClr val="bg1"/>
                </a:solidFill>
                <a:cs typeface="+mn-ea"/>
                <a:sym typeface="+mn-lt"/>
              </a:rPr>
              <a:t>Fundamental</a:t>
            </a:r>
            <a:endParaRPr lang="pt-BR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marL="16933" marR="6773" algn="just">
              <a:lnSpc>
                <a:spcPct val="120000"/>
              </a:lnSpc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O Oficial é a conexão</a:t>
            </a:r>
            <a:r>
              <a:rPr lang="pt-BR" sz="2000" spc="73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93" dirty="0">
                <a:solidFill>
                  <a:schemeClr val="bg1"/>
                </a:solidFill>
                <a:cs typeface="+mn-ea"/>
                <a:sym typeface="+mn-lt"/>
              </a:rPr>
              <a:t>essencial</a:t>
            </a:r>
            <a:r>
              <a:rPr lang="pt-BR" sz="2000" spc="73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entre</a:t>
            </a:r>
            <a:r>
              <a:rPr lang="pt-BR" sz="2000" spc="73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-67" dirty="0">
                <a:solidFill>
                  <a:schemeClr val="bg1"/>
                </a:solidFill>
                <a:cs typeface="+mn-ea"/>
                <a:sym typeface="+mn-lt"/>
              </a:rPr>
              <a:t>o </a:t>
            </a:r>
            <a:r>
              <a:rPr lang="pt-BR" sz="2000" spc="13" dirty="0">
                <a:solidFill>
                  <a:schemeClr val="bg1"/>
                </a:solidFill>
                <a:cs typeface="+mn-ea"/>
                <a:sym typeface="+mn-lt"/>
              </a:rPr>
              <a:t>judiciário</a:t>
            </a:r>
            <a:r>
              <a:rPr lang="pt-BR" sz="2000" spc="33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73" dirty="0">
                <a:solidFill>
                  <a:schemeClr val="bg1"/>
                </a:solidFill>
                <a:cs typeface="+mn-ea"/>
                <a:sym typeface="+mn-lt"/>
              </a:rPr>
              <a:t>e</a:t>
            </a:r>
            <a:r>
              <a:rPr lang="pt-BR" sz="2000" spc="33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167" dirty="0">
                <a:solidFill>
                  <a:schemeClr val="bg1"/>
                </a:solidFill>
                <a:cs typeface="+mn-ea"/>
                <a:sym typeface="+mn-lt"/>
              </a:rPr>
              <a:t>as</a:t>
            </a:r>
            <a:r>
              <a:rPr lang="pt-BR" sz="2000" spc="4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67" dirty="0">
                <a:solidFill>
                  <a:schemeClr val="bg1"/>
                </a:solidFill>
                <a:cs typeface="+mn-ea"/>
                <a:sym typeface="+mn-lt"/>
              </a:rPr>
              <a:t>partes</a:t>
            </a:r>
            <a:r>
              <a:rPr lang="pt-BR" sz="2000" spc="33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-33" dirty="0">
                <a:solidFill>
                  <a:schemeClr val="bg1"/>
                </a:solidFill>
                <a:cs typeface="+mn-ea"/>
                <a:sym typeface="+mn-lt"/>
              </a:rPr>
              <a:t>do </a:t>
            </a:r>
            <a:r>
              <a:rPr lang="pt-BR" sz="2000" spc="-13" dirty="0">
                <a:solidFill>
                  <a:schemeClr val="bg1"/>
                </a:solidFill>
                <a:cs typeface="+mn-ea"/>
                <a:sym typeface="+mn-lt"/>
              </a:rPr>
              <a:t>processo. É</a:t>
            </a:r>
            <a:r>
              <a:rPr lang="pt-BR" sz="2000" spc="93" dirty="0">
                <a:solidFill>
                  <a:schemeClr val="bg1"/>
                </a:solidFill>
                <a:cs typeface="+mn-ea"/>
                <a:sym typeface="+mn-lt"/>
              </a:rPr>
              <a:t> peça-</a:t>
            </a:r>
            <a:r>
              <a:rPr lang="pt-BR" sz="2000" spc="73" dirty="0">
                <a:solidFill>
                  <a:schemeClr val="bg1"/>
                </a:solidFill>
                <a:cs typeface="+mn-ea"/>
                <a:sym typeface="+mn-lt"/>
              </a:rPr>
              <a:t>chave</a:t>
            </a:r>
            <a:r>
              <a:rPr lang="pt-BR" sz="2000" spc="-33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107" dirty="0">
                <a:solidFill>
                  <a:schemeClr val="bg1"/>
                </a:solidFill>
                <a:cs typeface="+mn-ea"/>
                <a:sym typeface="+mn-lt"/>
              </a:rPr>
              <a:t>na</a:t>
            </a:r>
            <a:r>
              <a:rPr lang="pt-BR" sz="2000" spc="-33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53" dirty="0">
                <a:solidFill>
                  <a:schemeClr val="bg1"/>
                </a:solidFill>
                <a:cs typeface="+mn-ea"/>
                <a:sym typeface="+mn-lt"/>
              </a:rPr>
              <a:t>materialização </a:t>
            </a:r>
            <a:r>
              <a:rPr lang="pt-BR" sz="2000" spc="133" dirty="0">
                <a:solidFill>
                  <a:schemeClr val="bg1"/>
                </a:solidFill>
                <a:cs typeface="+mn-ea"/>
                <a:sym typeface="+mn-lt"/>
              </a:rPr>
              <a:t>das</a:t>
            </a:r>
            <a:r>
              <a:rPr lang="pt-BR" sz="2000" spc="-33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87" dirty="0">
                <a:solidFill>
                  <a:schemeClr val="bg1"/>
                </a:solidFill>
                <a:cs typeface="+mn-ea"/>
                <a:sym typeface="+mn-lt"/>
              </a:rPr>
              <a:t>decisões</a:t>
            </a:r>
            <a:r>
              <a:rPr lang="pt-BR" sz="2000" spc="-27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t-BR" sz="2000" spc="60" dirty="0">
                <a:solidFill>
                  <a:schemeClr val="bg1"/>
                </a:solidFill>
                <a:cs typeface="+mn-ea"/>
                <a:sym typeface="+mn-lt"/>
              </a:rPr>
              <a:t>judiciais</a:t>
            </a:r>
            <a:r>
              <a:rPr lang="pt-BR" sz="2000" spc="53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  <a:endParaRPr lang="pt-BR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792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8D4D4E6-E17F-5ECF-D3BA-E33C18BC8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61A3BAEB-3D10-780B-540F-E7B443ADF6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B6C28A0-26C5-FB75-6908-871DA470C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59145609-6607-D0C5-4A1A-322B9D1CA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1839034-B5D6-830B-F56E-5BA6D546E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2" name="Google Shape;186;p4">
            <a:extLst>
              <a:ext uri="{FF2B5EF4-FFF2-40B4-BE49-F238E27FC236}">
                <a16:creationId xmlns:a16="http://schemas.microsoft.com/office/drawing/2014/main" id="{72C7D8F2-6AC2-7EFC-D176-0E2EB9C016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2545" y="174667"/>
            <a:ext cx="1889442" cy="8070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7;p4">
            <a:extLst>
              <a:ext uri="{FF2B5EF4-FFF2-40B4-BE49-F238E27FC236}">
                <a16:creationId xmlns:a16="http://schemas.microsoft.com/office/drawing/2014/main" id="{6E2603DB-5ECB-A65E-EEEE-D91F8B1865C8}"/>
              </a:ext>
            </a:extLst>
          </p:cNvPr>
          <p:cNvSpPr txBox="1"/>
          <p:nvPr/>
        </p:nvSpPr>
        <p:spPr>
          <a:xfrm>
            <a:off x="672935" y="3087448"/>
            <a:ext cx="11150929" cy="374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Art. 1º As ordens judiciais de</a:t>
            </a: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pesquisa de dados e busca de bens 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para constrição patrimonial </a:t>
            </a:r>
            <a:r>
              <a:rPr kumimoji="0" lang="pt-BR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devem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ser efetuadas </a:t>
            </a: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exclusivamente por via eletrônica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, por meio dos sistemas oferecidos pelo Conselho Nacional de Justiça e constantes da lista </a:t>
            </a:r>
            <a:r>
              <a:rPr kumimoji="0" lang="pt-BR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prevista no art. 3º.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(...)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Art. 2º A transmissão de ordens em desacordo com as regras do art. 1º poderá ensejar responsabilização funcional. 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(...)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Art. 3º O CNJ manterá </a:t>
            </a:r>
            <a:r>
              <a:rPr kumimoji="0" lang="pt-BR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lista oficial 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e atualizada de sistemas e convênios automatizados, disponível para consulta no </a:t>
            </a:r>
            <a:r>
              <a:rPr kumimoji="0" lang="pt-BR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seu sítio eletrônico. 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Parágrafo único. A lista a que se refere o caput será de acesso público, com o objetivo de assegurar a transparência, a eficiência e o correto uso dos recursos tecnológicos disponíveis. 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Google Shape;188;p4">
            <a:extLst>
              <a:ext uri="{FF2B5EF4-FFF2-40B4-BE49-F238E27FC236}">
                <a16:creationId xmlns:a16="http://schemas.microsoft.com/office/drawing/2014/main" id="{8CCDDE1A-4EA3-804E-2AAB-DDE45DC1E86C}"/>
              </a:ext>
            </a:extLst>
          </p:cNvPr>
          <p:cNvSpPr txBox="1"/>
          <p:nvPr/>
        </p:nvSpPr>
        <p:spPr>
          <a:xfrm>
            <a:off x="3021513" y="1495954"/>
            <a:ext cx="64537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RESOLUÇÃO Nº 584,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DE 27 DE SETEMBRO DE 2024. </a:t>
            </a:r>
            <a:b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</a:b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Dispõe sobre o </a:t>
            </a:r>
            <a:r>
              <a:rPr kumimoji="0" lang="pt-BR" sz="16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uso dos sistemas de pesquisa de dados e busca de bens 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para constrição patrimonial disponibilizados pelo Conselho Nacional de Justiça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E2AB12-1967-0067-5FC3-4E9819D657C4}"/>
              </a:ext>
            </a:extLst>
          </p:cNvPr>
          <p:cNvSpPr txBox="1"/>
          <p:nvPr/>
        </p:nvSpPr>
        <p:spPr>
          <a:xfrm>
            <a:off x="2104515" y="184666"/>
            <a:ext cx="7988030" cy="137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600" b="1" dirty="0">
                <a:solidFill>
                  <a:schemeClr val="bg1"/>
                </a:solidFill>
                <a:cs typeface="+mn-ea"/>
                <a:sym typeface="+mn-lt"/>
              </a:rPr>
              <a:t>Obrigatoriedade na utilização das Ferramentas Eletrônicas</a:t>
            </a:r>
          </a:p>
        </p:txBody>
      </p:sp>
    </p:spTree>
    <p:extLst>
      <p:ext uri="{BB962C8B-B14F-4D97-AF65-F5344CB8AC3E}">
        <p14:creationId xmlns:p14="http://schemas.microsoft.com/office/powerpoint/2010/main" val="295692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29939026-1786-B455-CBD6-B5248F2F8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1B68841D-585E-644D-9D9E-23C43F9D0C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pt-BR">
              <a:cs typeface="+mn-ea"/>
              <a:sym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B7E7980-2112-C8AC-DB0C-759732D0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C6CA57F2-2145-17DC-9AE8-C8E0B0FFB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45236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ACF8D4-40D1-532E-65F4-DE4865322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1273"/>
            <a:ext cx="357790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.</a:t>
            </a:r>
          </a:p>
        </p:txBody>
      </p:sp>
      <p:pic>
        <p:nvPicPr>
          <p:cNvPr id="10" name="Google Shape;202;p5">
            <a:extLst>
              <a:ext uri="{FF2B5EF4-FFF2-40B4-BE49-F238E27FC236}">
                <a16:creationId xmlns:a16="http://schemas.microsoft.com/office/drawing/2014/main" id="{6F81DE2D-FBB2-450D-4A06-2B5016D9EB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648" y="2174721"/>
            <a:ext cx="11159504" cy="433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3;p5">
            <a:extLst>
              <a:ext uri="{FF2B5EF4-FFF2-40B4-BE49-F238E27FC236}">
                <a16:creationId xmlns:a16="http://schemas.microsoft.com/office/drawing/2014/main" id="{8D6590BB-7156-2F03-A583-D1A4424ADF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1271" y="331272"/>
            <a:ext cx="2835357" cy="12110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4;p5">
            <a:extLst>
              <a:ext uri="{FF2B5EF4-FFF2-40B4-BE49-F238E27FC236}">
                <a16:creationId xmlns:a16="http://schemas.microsoft.com/office/drawing/2014/main" id="{17734D5D-0464-5F22-253E-EE52EFF43AA6}"/>
              </a:ext>
            </a:extLst>
          </p:cNvPr>
          <p:cNvSpPr txBox="1"/>
          <p:nvPr/>
        </p:nvSpPr>
        <p:spPr>
          <a:xfrm>
            <a:off x="4475364" y="1566576"/>
            <a:ext cx="431227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https://www.cnj.jus.br/sistemas/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Google Shape;205;p5">
            <a:extLst>
              <a:ext uri="{FF2B5EF4-FFF2-40B4-BE49-F238E27FC236}">
                <a16:creationId xmlns:a16="http://schemas.microsoft.com/office/drawing/2014/main" id="{0C3E575A-F23F-4776-8044-F2CBE26D16E7}"/>
              </a:ext>
            </a:extLst>
          </p:cNvPr>
          <p:cNvSpPr txBox="1"/>
          <p:nvPr/>
        </p:nvSpPr>
        <p:spPr>
          <a:xfrm>
            <a:off x="668648" y="6566121"/>
            <a:ext cx="610222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*Sistema de Registro Eletrônico de Imóveis (SREI) = CNIB e PENHORA ONLINE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Google Shape;207;p5">
            <a:extLst>
              <a:ext uri="{FF2B5EF4-FFF2-40B4-BE49-F238E27FC236}">
                <a16:creationId xmlns:a16="http://schemas.microsoft.com/office/drawing/2014/main" id="{90DE0C61-BF27-598A-BFCD-A556F793913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10442" y="2322156"/>
            <a:ext cx="967538" cy="28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8;p5">
            <a:extLst>
              <a:ext uri="{FF2B5EF4-FFF2-40B4-BE49-F238E27FC236}">
                <a16:creationId xmlns:a16="http://schemas.microsoft.com/office/drawing/2014/main" id="{BF35455F-E56E-7746-0187-91F83CB7B03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6070" y="2773996"/>
            <a:ext cx="460559" cy="29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9;p5">
            <a:extLst>
              <a:ext uri="{FF2B5EF4-FFF2-40B4-BE49-F238E27FC236}">
                <a16:creationId xmlns:a16="http://schemas.microsoft.com/office/drawing/2014/main" id="{4FA29EB9-6AD6-94A8-3793-BF865575277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18250" y="3233195"/>
            <a:ext cx="1022710" cy="26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10;p5">
            <a:extLst>
              <a:ext uri="{FF2B5EF4-FFF2-40B4-BE49-F238E27FC236}">
                <a16:creationId xmlns:a16="http://schemas.microsoft.com/office/drawing/2014/main" id="{55E3CEDD-10D5-3340-1506-6521D0EEA0B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70256" y="3684731"/>
            <a:ext cx="806761" cy="33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1;p5">
            <a:extLst>
              <a:ext uri="{FF2B5EF4-FFF2-40B4-BE49-F238E27FC236}">
                <a16:creationId xmlns:a16="http://schemas.microsoft.com/office/drawing/2014/main" id="{96F27950-0728-D09D-8767-970A39CD240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85943" y="4106446"/>
            <a:ext cx="544088" cy="33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2;p5">
            <a:extLst>
              <a:ext uri="{FF2B5EF4-FFF2-40B4-BE49-F238E27FC236}">
                <a16:creationId xmlns:a16="http://schemas.microsoft.com/office/drawing/2014/main" id="{0DF9AE31-E5D0-54E7-7F1F-17E0662559D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35273" y="4643278"/>
            <a:ext cx="1022711" cy="24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3;p5">
            <a:extLst>
              <a:ext uri="{FF2B5EF4-FFF2-40B4-BE49-F238E27FC236}">
                <a16:creationId xmlns:a16="http://schemas.microsoft.com/office/drawing/2014/main" id="{11369802-A576-4652-15AB-2016E5BD197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07719" y="5107865"/>
            <a:ext cx="938909" cy="37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4;p5">
            <a:extLst>
              <a:ext uri="{FF2B5EF4-FFF2-40B4-BE49-F238E27FC236}">
                <a16:creationId xmlns:a16="http://schemas.microsoft.com/office/drawing/2014/main" id="{C429816B-539C-0BA4-A121-17BD0FFFC5F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85943" y="5602230"/>
            <a:ext cx="791642" cy="25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5;p5">
            <a:extLst>
              <a:ext uri="{FF2B5EF4-FFF2-40B4-BE49-F238E27FC236}">
                <a16:creationId xmlns:a16="http://schemas.microsoft.com/office/drawing/2014/main" id="{D02FCBF1-7138-691B-C287-93943A761F7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939394" y="5528944"/>
            <a:ext cx="906185" cy="39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6;p5">
            <a:extLst>
              <a:ext uri="{FF2B5EF4-FFF2-40B4-BE49-F238E27FC236}">
                <a16:creationId xmlns:a16="http://schemas.microsoft.com/office/drawing/2014/main" id="{C29570A2-B9E2-3791-34E3-12410CCBDB7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286841" y="5602250"/>
            <a:ext cx="1224493" cy="2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17;p5">
            <a:extLst>
              <a:ext uri="{FF2B5EF4-FFF2-40B4-BE49-F238E27FC236}">
                <a16:creationId xmlns:a16="http://schemas.microsoft.com/office/drawing/2014/main" id="{D5561AF7-C57F-07BE-CE5B-0B26C19575B8}"/>
              </a:ext>
            </a:extLst>
          </p:cNvPr>
          <p:cNvSpPr txBox="1"/>
          <p:nvPr/>
        </p:nvSpPr>
        <p:spPr>
          <a:xfrm>
            <a:off x="1001575" y="4643278"/>
            <a:ext cx="2722832" cy="1643486"/>
          </a:xfrm>
          <a:prstGeom prst="rect">
            <a:avLst/>
          </a:prstGeom>
          <a:solidFill>
            <a:srgbClr val="D8DFEF"/>
          </a:solidFill>
          <a:ln w="9525" cap="flat" cmpd="sng">
            <a:solidFill>
              <a:srgbClr val="498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Ver também o Anexo I da </a:t>
            </a:r>
            <a:r>
              <a:rPr kumimoji="0" lang="pt-BR" sz="1600" b="1" i="0" u="sng" strike="noStrike" kern="0" cap="none" spc="0" normalizeH="0" baseline="0" noProof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cs typeface="+mn-ea"/>
                <a:sym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Portaria nº 393 de 14/11/2024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 do CNJ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7" name="Google Shape;218;p5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5BB5461F-10FA-455E-FEA9-A98785AC4823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60940" y="5612713"/>
            <a:ext cx="1243698" cy="3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9;p5">
            <a:extLst>
              <a:ext uri="{FF2B5EF4-FFF2-40B4-BE49-F238E27FC236}">
                <a16:creationId xmlns:a16="http://schemas.microsoft.com/office/drawing/2014/main" id="{68AD782A-922E-AA0C-0F02-7958D9EE9A9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704634" y="5612713"/>
            <a:ext cx="807977" cy="3539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281C2D22-40FF-8DDF-2E38-CE428326156A}"/>
              </a:ext>
            </a:extLst>
          </p:cNvPr>
          <p:cNvSpPr/>
          <p:nvPr/>
        </p:nvSpPr>
        <p:spPr>
          <a:xfrm rot="10594705">
            <a:off x="8667464" y="2261534"/>
            <a:ext cx="683328" cy="338091"/>
          </a:xfrm>
          <a:prstGeom prst="rightArrow">
            <a:avLst>
              <a:gd name="adj1" fmla="val 42488"/>
              <a:gd name="adj2" fmla="val 6502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527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c36ddc19-83b0-48bf-a4e0-a78acab218d5&quot;,&quot;Name&quot;:null,&quot;Kind&quot;:1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79e91ad3-3034-4b5b-8e99-3c047f96b0e4">
      <a:majorFont>
        <a:latin typeface="Calibri" panose="02110004020202020204"/>
        <a:ea typeface="Calibri"/>
        <a:cs typeface=""/>
      </a:majorFont>
      <a:minorFont>
        <a:latin typeface="Calibri" panose="02110004020202020204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Azul Quent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79e91ad3-3034-4b5b-8e99-3c047f96b0e4">
      <a:majorFont>
        <a:latin typeface="Calibri" panose="02110004020202020204"/>
        <a:ea typeface="Calibri"/>
        <a:cs typeface=""/>
      </a:majorFont>
      <a:minorFont>
        <a:latin typeface="Calibri" panose="02110004020202020204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5728</TotalTime>
  <Words>2018</Words>
  <Application>Microsoft Office PowerPoint</Application>
  <PresentationFormat>Widescreen</PresentationFormat>
  <Paragraphs>257</Paragraphs>
  <Slides>40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45" baseType="lpstr">
      <vt:lpstr>Aptos</vt:lpstr>
      <vt:lpstr>Arial</vt:lpstr>
      <vt:lpstr>Calibri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Gianfranco Leskewscz Nunes de Castro</dc:creator>
  <cp:lastModifiedBy>Gianfranco Leskewscz Nunes de Castro</cp:lastModifiedBy>
  <cp:revision>28</cp:revision>
  <dcterms:created xsi:type="dcterms:W3CDTF">2025-10-30T14:11:27Z</dcterms:created>
  <dcterms:modified xsi:type="dcterms:W3CDTF">2025-11-28T14:11:52Z</dcterms:modified>
</cp:coreProperties>
</file>